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1" r:id="rId3"/>
    <p:sldId id="267" r:id="rId4"/>
    <p:sldId id="262" r:id="rId5"/>
    <p:sldId id="279" r:id="rId6"/>
    <p:sldId id="269" r:id="rId7"/>
    <p:sldId id="282" r:id="rId8"/>
    <p:sldId id="289" r:id="rId9"/>
    <p:sldId id="284" r:id="rId10"/>
    <p:sldId id="285" r:id="rId11"/>
    <p:sldId id="280" r:id="rId12"/>
    <p:sldId id="286" r:id="rId13"/>
    <p:sldId id="287" r:id="rId14"/>
    <p:sldId id="281" r:id="rId15"/>
    <p:sldId id="288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460F6-F814-4E98-A359-54CE99FB1600}" v="647" dt="2021-12-14T19:31:13.826"/>
    <p1510:client id="{BEB905B3-F4D8-4E69-91C5-6BAB8FF21738}" v="123" dt="2021-12-14T20:11:16.810"/>
    <p1510:client id="{E1AFAB59-55B3-42FA-A676-EA8C8B5B0166}" v="1368" dt="2021-12-15T16:48:22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CF5851-533F-42C1-BA0F-5A680259B44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251C2E9-A2F5-4AA8-A67C-A20B1FC19ED0}">
      <dgm:prSet/>
      <dgm:spPr/>
      <dgm:t>
        <a:bodyPr/>
        <a:lstStyle/>
        <a:p>
          <a:r>
            <a:rPr lang="en-US" dirty="0" err="1">
              <a:latin typeface="Times New Roman"/>
              <a:cs typeface="Times New Roman"/>
            </a:rPr>
            <a:t>Sử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dụng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thư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viện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pydicom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để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đọc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dữ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liệu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từ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các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tệp</a:t>
          </a:r>
          <a:r>
            <a:rPr lang="en-US" dirty="0">
              <a:latin typeface="Times New Roman"/>
              <a:cs typeface="Times New Roman"/>
            </a:rPr>
            <a:t> tin </a:t>
          </a:r>
          <a:r>
            <a:rPr lang="en-US" dirty="0" err="1">
              <a:latin typeface="Times New Roman"/>
              <a:cs typeface="Times New Roman"/>
            </a:rPr>
            <a:t>ảnh</a:t>
          </a:r>
          <a:r>
            <a:rPr lang="en-US" dirty="0">
              <a:latin typeface="Times New Roman"/>
              <a:cs typeface="Times New Roman"/>
            </a:rPr>
            <a:t> DICOM, </a:t>
          </a:r>
          <a:r>
            <a:rPr lang="en-US" dirty="0" err="1">
              <a:latin typeface="Times New Roman"/>
              <a:cs typeface="Times New Roman"/>
            </a:rPr>
            <a:t>dùng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hàm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read_file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của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pydicom</a:t>
          </a:r>
          <a:endParaRPr lang="en-US" dirty="0">
            <a:latin typeface="Times New Roman"/>
            <a:cs typeface="Times New Roman"/>
          </a:endParaRPr>
        </a:p>
      </dgm:t>
    </dgm:pt>
    <dgm:pt modelId="{6283D8FC-4EEF-45D4-9CA9-F6EDE285EFCA}" type="parTrans" cxnId="{4850555C-DFDB-4837-BE78-C9C93A844EAC}">
      <dgm:prSet/>
      <dgm:spPr/>
      <dgm:t>
        <a:bodyPr/>
        <a:lstStyle/>
        <a:p>
          <a:endParaRPr lang="en-US"/>
        </a:p>
      </dgm:t>
    </dgm:pt>
    <dgm:pt modelId="{7AB90EE4-B6AA-4B7B-8F88-922B78A382AF}" type="sibTrans" cxnId="{4850555C-DFDB-4837-BE78-C9C93A844EAC}">
      <dgm:prSet/>
      <dgm:spPr/>
      <dgm:t>
        <a:bodyPr/>
        <a:lstStyle/>
        <a:p>
          <a:endParaRPr lang="en-US"/>
        </a:p>
      </dgm:t>
    </dgm:pt>
    <dgm:pt modelId="{026E6006-1FB1-4AF3-BFAF-B9198DAB2D02}">
      <dgm:prSet/>
      <dgm:spPr/>
      <dgm:t>
        <a:bodyPr/>
        <a:lstStyle/>
        <a:p>
          <a:r>
            <a:rPr lang="en-US" dirty="0" err="1">
              <a:latin typeface="Times New Roman"/>
              <a:cs typeface="Times New Roman"/>
            </a:rPr>
            <a:t>Với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mỗi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thông</a:t>
          </a:r>
          <a:r>
            <a:rPr lang="en-US" dirty="0">
              <a:latin typeface="Times New Roman"/>
              <a:cs typeface="Times New Roman"/>
            </a:rPr>
            <a:t> tin </a:t>
          </a:r>
          <a:r>
            <a:rPr lang="en-US" dirty="0" err="1">
              <a:latin typeface="Times New Roman"/>
              <a:cs typeface="Times New Roman"/>
            </a:rPr>
            <a:t>lấy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được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mỗi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tệp</a:t>
          </a:r>
          <a:r>
            <a:rPr lang="en-US" dirty="0">
              <a:latin typeface="Times New Roman"/>
              <a:cs typeface="Times New Roman"/>
            </a:rPr>
            <a:t> tin </a:t>
          </a:r>
          <a:r>
            <a:rPr lang="en-US" dirty="0" err="1">
              <a:latin typeface="Times New Roman"/>
              <a:cs typeface="Times New Roman"/>
            </a:rPr>
            <a:t>ảnh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sẽ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được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lưu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vào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một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danh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sách</a:t>
          </a:r>
          <a:r>
            <a:rPr lang="en-US" dirty="0">
              <a:latin typeface="Times New Roman"/>
              <a:cs typeface="Times New Roman"/>
            </a:rPr>
            <a:t>, </a:t>
          </a:r>
          <a:r>
            <a:rPr lang="en-US" dirty="0" err="1">
              <a:latin typeface="Times New Roman"/>
              <a:cs typeface="Times New Roman"/>
            </a:rPr>
            <a:t>với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mỗi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phần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tử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đều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sẽ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có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thể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trích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lấy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thông</a:t>
          </a:r>
          <a:r>
            <a:rPr lang="en-US" dirty="0">
              <a:latin typeface="Times New Roman"/>
              <a:cs typeface="Times New Roman"/>
            </a:rPr>
            <a:t> tin </a:t>
          </a:r>
          <a:r>
            <a:rPr lang="en-US" dirty="0" err="1">
              <a:latin typeface="Times New Roman"/>
              <a:cs typeface="Times New Roman"/>
            </a:rPr>
            <a:t>của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bệnh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nhân</a:t>
          </a:r>
          <a:r>
            <a:rPr lang="en-US" dirty="0">
              <a:latin typeface="Times New Roman"/>
              <a:cs typeface="Times New Roman"/>
            </a:rPr>
            <a:t> hay </a:t>
          </a:r>
          <a:r>
            <a:rPr lang="en-US" dirty="0" err="1">
              <a:latin typeface="Times New Roman"/>
              <a:cs typeface="Times New Roman"/>
            </a:rPr>
            <a:t>thông</a:t>
          </a:r>
          <a:r>
            <a:rPr lang="en-US" dirty="0">
              <a:latin typeface="Times New Roman"/>
              <a:cs typeface="Times New Roman"/>
            </a:rPr>
            <a:t> tin </a:t>
          </a:r>
          <a:r>
            <a:rPr lang="en-US" dirty="0" err="1">
              <a:latin typeface="Times New Roman"/>
              <a:cs typeface="Times New Roman"/>
            </a:rPr>
            <a:t>ảnh</a:t>
          </a:r>
          <a:endParaRPr lang="en-US" dirty="0">
            <a:latin typeface="Times New Roman"/>
            <a:cs typeface="Times New Roman"/>
          </a:endParaRPr>
        </a:p>
      </dgm:t>
    </dgm:pt>
    <dgm:pt modelId="{3D193B2E-9DF2-4323-A3B7-41724B29ABCE}" type="parTrans" cxnId="{0DE3C017-3653-4AE4-BFFA-F11D8BB6F951}">
      <dgm:prSet/>
      <dgm:spPr/>
      <dgm:t>
        <a:bodyPr/>
        <a:lstStyle/>
        <a:p>
          <a:endParaRPr lang="en-US"/>
        </a:p>
      </dgm:t>
    </dgm:pt>
    <dgm:pt modelId="{7EEE4D74-6829-4FC7-9B17-B0CC62C4E73A}" type="sibTrans" cxnId="{0DE3C017-3653-4AE4-BFFA-F11D8BB6F951}">
      <dgm:prSet/>
      <dgm:spPr/>
      <dgm:t>
        <a:bodyPr/>
        <a:lstStyle/>
        <a:p>
          <a:endParaRPr lang="en-US"/>
        </a:p>
      </dgm:t>
    </dgm:pt>
    <dgm:pt modelId="{81BA037F-567A-49A7-9A73-ED3BC421E566}">
      <dgm:prSet/>
      <dgm:spPr/>
      <dgm:t>
        <a:bodyPr/>
        <a:lstStyle/>
        <a:p>
          <a:pPr rtl="0"/>
          <a:r>
            <a:rPr lang="en-US" dirty="0" err="1">
              <a:latin typeface="Times New Roman"/>
              <a:cs typeface="Times New Roman"/>
            </a:rPr>
            <a:t>Ví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dụ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muốn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lấy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tên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bệnh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nhân</a:t>
          </a:r>
          <a:r>
            <a:rPr lang="en-US" dirty="0">
              <a:latin typeface="Times New Roman"/>
              <a:cs typeface="Times New Roman"/>
            </a:rPr>
            <a:t> ta </a:t>
          </a:r>
          <a:r>
            <a:rPr lang="en-US" dirty="0" err="1">
              <a:latin typeface="Times New Roman"/>
              <a:cs typeface="Times New Roman"/>
            </a:rPr>
            <a:t>có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thể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dùng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thuộc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tính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PatientName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của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các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phần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tử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trên</a:t>
          </a:r>
          <a:r>
            <a:rPr lang="en-US" dirty="0">
              <a:latin typeface="Times New Roman"/>
              <a:cs typeface="Times New Roman"/>
            </a:rPr>
            <a:t>.</a:t>
          </a:r>
        </a:p>
      </dgm:t>
    </dgm:pt>
    <dgm:pt modelId="{D48C3E02-3E41-4217-B9FE-67F7E04ECAC2}" type="parTrans" cxnId="{41F734CA-70E1-4F6F-B43E-ADE0C17F9087}">
      <dgm:prSet/>
      <dgm:spPr/>
      <dgm:t>
        <a:bodyPr/>
        <a:lstStyle/>
        <a:p>
          <a:endParaRPr lang="en-US"/>
        </a:p>
      </dgm:t>
    </dgm:pt>
    <dgm:pt modelId="{6F4514EF-8B3A-4286-8E12-475E2E16A8C5}" type="sibTrans" cxnId="{41F734CA-70E1-4F6F-B43E-ADE0C17F9087}">
      <dgm:prSet/>
      <dgm:spPr/>
      <dgm:t>
        <a:bodyPr/>
        <a:lstStyle/>
        <a:p>
          <a:endParaRPr lang="en-US"/>
        </a:p>
      </dgm:t>
    </dgm:pt>
    <dgm:pt modelId="{B56729F1-1BE1-4639-85C9-D05D7BF39196}">
      <dgm:prSet/>
      <dgm:spPr/>
      <dgm:t>
        <a:bodyPr/>
        <a:lstStyle/>
        <a:p>
          <a:r>
            <a:rPr lang="en-US" dirty="0" err="1">
              <a:latin typeface="Times New Roman"/>
              <a:cs typeface="Times New Roman"/>
            </a:rPr>
            <a:t>Thuộc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tính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pixel_array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của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các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phần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tử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trong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danh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sách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sẽ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trả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về</a:t>
          </a:r>
          <a:r>
            <a:rPr lang="en-US" dirty="0">
              <a:latin typeface="Times New Roman"/>
              <a:cs typeface="Times New Roman"/>
            </a:rPr>
            <a:t> pixel data </a:t>
          </a:r>
          <a:r>
            <a:rPr lang="en-US" dirty="0" err="1">
              <a:latin typeface="Times New Roman"/>
              <a:cs typeface="Times New Roman"/>
            </a:rPr>
            <a:t>với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dạng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ndarray</a:t>
          </a:r>
          <a:r>
            <a:rPr lang="en-US" dirty="0">
              <a:latin typeface="Times New Roman"/>
              <a:cs typeface="Times New Roman"/>
            </a:rPr>
            <a:t>, </a:t>
          </a:r>
          <a:r>
            <a:rPr lang="en-US" dirty="0" err="1">
              <a:latin typeface="Times New Roman"/>
              <a:cs typeface="Times New Roman"/>
            </a:rPr>
            <a:t>các</a:t>
          </a:r>
          <a:r>
            <a:rPr lang="en-US" dirty="0">
              <a:latin typeface="Times New Roman"/>
              <a:cs typeface="Times New Roman"/>
            </a:rPr>
            <a:t> pixel data </a:t>
          </a:r>
          <a:r>
            <a:rPr lang="en-US" dirty="0" err="1">
              <a:latin typeface="Times New Roman"/>
              <a:cs typeface="Times New Roman"/>
            </a:rPr>
            <a:t>sẽ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được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lưu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lại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bằng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ngăn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xếp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để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tạo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thành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danh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sách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toàn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bộ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điểm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ảnh</a:t>
          </a:r>
          <a:r>
            <a:rPr lang="en-US" dirty="0">
              <a:latin typeface="Times New Roman"/>
              <a:cs typeface="Times New Roman"/>
            </a:rPr>
            <a:t>.</a:t>
          </a:r>
        </a:p>
      </dgm:t>
    </dgm:pt>
    <dgm:pt modelId="{C5AB1234-8B09-42B8-A825-457FFE01CBED}" type="parTrans" cxnId="{B4CBD326-4D0D-4CE7-B00E-13C091637141}">
      <dgm:prSet/>
      <dgm:spPr/>
      <dgm:t>
        <a:bodyPr/>
        <a:lstStyle/>
        <a:p>
          <a:endParaRPr lang="en-US"/>
        </a:p>
      </dgm:t>
    </dgm:pt>
    <dgm:pt modelId="{6570EDDB-36A2-4702-B730-26876CC1DC1F}" type="sibTrans" cxnId="{B4CBD326-4D0D-4CE7-B00E-13C091637141}">
      <dgm:prSet/>
      <dgm:spPr/>
      <dgm:t>
        <a:bodyPr/>
        <a:lstStyle/>
        <a:p>
          <a:endParaRPr lang="en-US"/>
        </a:p>
      </dgm:t>
    </dgm:pt>
    <dgm:pt modelId="{E3A90A44-D400-4DA7-B4D4-7D3E27EC912D}" type="pres">
      <dgm:prSet presAssocID="{93CF5851-533F-42C1-BA0F-5A680259B44E}" presName="vert0" presStyleCnt="0">
        <dgm:presLayoutVars>
          <dgm:dir/>
          <dgm:animOne val="branch"/>
          <dgm:animLvl val="lvl"/>
        </dgm:presLayoutVars>
      </dgm:prSet>
      <dgm:spPr/>
    </dgm:pt>
    <dgm:pt modelId="{AF4A314F-655A-4248-AFE4-D6FFFAFC15C4}" type="pres">
      <dgm:prSet presAssocID="{F251C2E9-A2F5-4AA8-A67C-A20B1FC19ED0}" presName="thickLine" presStyleLbl="alignNode1" presStyleIdx="0" presStyleCnt="4"/>
      <dgm:spPr/>
    </dgm:pt>
    <dgm:pt modelId="{49FFD76B-E306-4F50-AB19-03F314B10909}" type="pres">
      <dgm:prSet presAssocID="{F251C2E9-A2F5-4AA8-A67C-A20B1FC19ED0}" presName="horz1" presStyleCnt="0"/>
      <dgm:spPr/>
    </dgm:pt>
    <dgm:pt modelId="{CBC8BC21-4516-4E84-94CB-6A94A806E246}" type="pres">
      <dgm:prSet presAssocID="{F251C2E9-A2F5-4AA8-A67C-A20B1FC19ED0}" presName="tx1" presStyleLbl="revTx" presStyleIdx="0" presStyleCnt="4"/>
      <dgm:spPr/>
    </dgm:pt>
    <dgm:pt modelId="{40398696-7344-4824-8E27-270650F1C8B9}" type="pres">
      <dgm:prSet presAssocID="{F251C2E9-A2F5-4AA8-A67C-A20B1FC19ED0}" presName="vert1" presStyleCnt="0"/>
      <dgm:spPr/>
    </dgm:pt>
    <dgm:pt modelId="{3C62E37A-840E-4BFB-9337-1C6D3591B14A}" type="pres">
      <dgm:prSet presAssocID="{026E6006-1FB1-4AF3-BFAF-B9198DAB2D02}" presName="thickLine" presStyleLbl="alignNode1" presStyleIdx="1" presStyleCnt="4"/>
      <dgm:spPr/>
    </dgm:pt>
    <dgm:pt modelId="{191D6718-37D5-4E80-9439-241DFE7F94F1}" type="pres">
      <dgm:prSet presAssocID="{026E6006-1FB1-4AF3-BFAF-B9198DAB2D02}" presName="horz1" presStyleCnt="0"/>
      <dgm:spPr/>
    </dgm:pt>
    <dgm:pt modelId="{A8BE0AA9-D2D4-49D8-A086-BDEE1B439C9B}" type="pres">
      <dgm:prSet presAssocID="{026E6006-1FB1-4AF3-BFAF-B9198DAB2D02}" presName="tx1" presStyleLbl="revTx" presStyleIdx="1" presStyleCnt="4"/>
      <dgm:spPr/>
    </dgm:pt>
    <dgm:pt modelId="{5E9D9373-C951-4314-BA6B-F14C5A6D90FE}" type="pres">
      <dgm:prSet presAssocID="{026E6006-1FB1-4AF3-BFAF-B9198DAB2D02}" presName="vert1" presStyleCnt="0"/>
      <dgm:spPr/>
    </dgm:pt>
    <dgm:pt modelId="{BC6E258E-71C3-4772-83EF-6DCC7C99CCE0}" type="pres">
      <dgm:prSet presAssocID="{81BA037F-567A-49A7-9A73-ED3BC421E566}" presName="thickLine" presStyleLbl="alignNode1" presStyleIdx="2" presStyleCnt="4"/>
      <dgm:spPr/>
    </dgm:pt>
    <dgm:pt modelId="{AAAB331A-D02F-4117-B06C-09D7548A2489}" type="pres">
      <dgm:prSet presAssocID="{81BA037F-567A-49A7-9A73-ED3BC421E566}" presName="horz1" presStyleCnt="0"/>
      <dgm:spPr/>
    </dgm:pt>
    <dgm:pt modelId="{3A3B6610-B86D-45E5-894F-DF077D7E488D}" type="pres">
      <dgm:prSet presAssocID="{81BA037F-567A-49A7-9A73-ED3BC421E566}" presName="tx1" presStyleLbl="revTx" presStyleIdx="2" presStyleCnt="4"/>
      <dgm:spPr/>
    </dgm:pt>
    <dgm:pt modelId="{E303E371-E12A-4DDF-A246-5004CF9048A5}" type="pres">
      <dgm:prSet presAssocID="{81BA037F-567A-49A7-9A73-ED3BC421E566}" presName="vert1" presStyleCnt="0"/>
      <dgm:spPr/>
    </dgm:pt>
    <dgm:pt modelId="{81D6ABC2-5F3D-4AD7-B175-8D44E55C0CBB}" type="pres">
      <dgm:prSet presAssocID="{B56729F1-1BE1-4639-85C9-D05D7BF39196}" presName="thickLine" presStyleLbl="alignNode1" presStyleIdx="3" presStyleCnt="4"/>
      <dgm:spPr/>
    </dgm:pt>
    <dgm:pt modelId="{391BEDB7-743C-4676-B3CA-C0989C4361E4}" type="pres">
      <dgm:prSet presAssocID="{B56729F1-1BE1-4639-85C9-D05D7BF39196}" presName="horz1" presStyleCnt="0"/>
      <dgm:spPr/>
    </dgm:pt>
    <dgm:pt modelId="{1E4FEC89-CB1C-4C0F-85CB-253CA319EF96}" type="pres">
      <dgm:prSet presAssocID="{B56729F1-1BE1-4639-85C9-D05D7BF39196}" presName="tx1" presStyleLbl="revTx" presStyleIdx="3" presStyleCnt="4"/>
      <dgm:spPr/>
    </dgm:pt>
    <dgm:pt modelId="{4B5D8EF9-F758-4798-9FF5-A165852A410E}" type="pres">
      <dgm:prSet presAssocID="{B56729F1-1BE1-4639-85C9-D05D7BF39196}" presName="vert1" presStyleCnt="0"/>
      <dgm:spPr/>
    </dgm:pt>
  </dgm:ptLst>
  <dgm:cxnLst>
    <dgm:cxn modelId="{24A41209-AC70-4D24-BE41-BA1A7B1D3627}" type="presOf" srcId="{81BA037F-567A-49A7-9A73-ED3BC421E566}" destId="{3A3B6610-B86D-45E5-894F-DF077D7E488D}" srcOrd="0" destOrd="0" presId="urn:microsoft.com/office/officeart/2008/layout/LinedList"/>
    <dgm:cxn modelId="{0DE3C017-3653-4AE4-BFFA-F11D8BB6F951}" srcId="{93CF5851-533F-42C1-BA0F-5A680259B44E}" destId="{026E6006-1FB1-4AF3-BFAF-B9198DAB2D02}" srcOrd="1" destOrd="0" parTransId="{3D193B2E-9DF2-4323-A3B7-41724B29ABCE}" sibTransId="{7EEE4D74-6829-4FC7-9B17-B0CC62C4E73A}"/>
    <dgm:cxn modelId="{B4CBD326-4D0D-4CE7-B00E-13C091637141}" srcId="{93CF5851-533F-42C1-BA0F-5A680259B44E}" destId="{B56729F1-1BE1-4639-85C9-D05D7BF39196}" srcOrd="3" destOrd="0" parTransId="{C5AB1234-8B09-42B8-A825-457FFE01CBED}" sibTransId="{6570EDDB-36A2-4702-B730-26876CC1DC1F}"/>
    <dgm:cxn modelId="{DBA1622E-F3E3-4F24-A7F5-E8CC201CCEBE}" type="presOf" srcId="{B56729F1-1BE1-4639-85C9-D05D7BF39196}" destId="{1E4FEC89-CB1C-4C0F-85CB-253CA319EF96}" srcOrd="0" destOrd="0" presId="urn:microsoft.com/office/officeart/2008/layout/LinedList"/>
    <dgm:cxn modelId="{4850555C-DFDB-4837-BE78-C9C93A844EAC}" srcId="{93CF5851-533F-42C1-BA0F-5A680259B44E}" destId="{F251C2E9-A2F5-4AA8-A67C-A20B1FC19ED0}" srcOrd="0" destOrd="0" parTransId="{6283D8FC-4EEF-45D4-9CA9-F6EDE285EFCA}" sibTransId="{7AB90EE4-B6AA-4B7B-8F88-922B78A382AF}"/>
    <dgm:cxn modelId="{A1D9239E-AEFD-40F6-BA70-F4C555D12078}" type="presOf" srcId="{93CF5851-533F-42C1-BA0F-5A680259B44E}" destId="{E3A90A44-D400-4DA7-B4D4-7D3E27EC912D}" srcOrd="0" destOrd="0" presId="urn:microsoft.com/office/officeart/2008/layout/LinedList"/>
    <dgm:cxn modelId="{3A3AD1A5-7B2C-489D-8610-D363AA6AF381}" type="presOf" srcId="{026E6006-1FB1-4AF3-BFAF-B9198DAB2D02}" destId="{A8BE0AA9-D2D4-49D8-A086-BDEE1B439C9B}" srcOrd="0" destOrd="0" presId="urn:microsoft.com/office/officeart/2008/layout/LinedList"/>
    <dgm:cxn modelId="{41F734CA-70E1-4F6F-B43E-ADE0C17F9087}" srcId="{93CF5851-533F-42C1-BA0F-5A680259B44E}" destId="{81BA037F-567A-49A7-9A73-ED3BC421E566}" srcOrd="2" destOrd="0" parTransId="{D48C3E02-3E41-4217-B9FE-67F7E04ECAC2}" sibTransId="{6F4514EF-8B3A-4286-8E12-475E2E16A8C5}"/>
    <dgm:cxn modelId="{168628E1-B1C7-4A1C-9616-FEEE96582A2B}" type="presOf" srcId="{F251C2E9-A2F5-4AA8-A67C-A20B1FC19ED0}" destId="{CBC8BC21-4516-4E84-94CB-6A94A806E246}" srcOrd="0" destOrd="0" presId="urn:microsoft.com/office/officeart/2008/layout/LinedList"/>
    <dgm:cxn modelId="{CEE3724B-2036-4BC7-9DCD-D9AC218C4162}" type="presParOf" srcId="{E3A90A44-D400-4DA7-B4D4-7D3E27EC912D}" destId="{AF4A314F-655A-4248-AFE4-D6FFFAFC15C4}" srcOrd="0" destOrd="0" presId="urn:microsoft.com/office/officeart/2008/layout/LinedList"/>
    <dgm:cxn modelId="{C60F8417-98B0-4ED7-BE48-7AAE1494E88B}" type="presParOf" srcId="{E3A90A44-D400-4DA7-B4D4-7D3E27EC912D}" destId="{49FFD76B-E306-4F50-AB19-03F314B10909}" srcOrd="1" destOrd="0" presId="urn:microsoft.com/office/officeart/2008/layout/LinedList"/>
    <dgm:cxn modelId="{985AC9FD-6B5F-4887-8B42-C867CC192E46}" type="presParOf" srcId="{49FFD76B-E306-4F50-AB19-03F314B10909}" destId="{CBC8BC21-4516-4E84-94CB-6A94A806E246}" srcOrd="0" destOrd="0" presId="urn:microsoft.com/office/officeart/2008/layout/LinedList"/>
    <dgm:cxn modelId="{D304ECC9-BE2A-46B7-B2F5-283D69D860E1}" type="presParOf" srcId="{49FFD76B-E306-4F50-AB19-03F314B10909}" destId="{40398696-7344-4824-8E27-270650F1C8B9}" srcOrd="1" destOrd="0" presId="urn:microsoft.com/office/officeart/2008/layout/LinedList"/>
    <dgm:cxn modelId="{C5FF798F-C0AF-4F5C-A03A-47BDC6D23A22}" type="presParOf" srcId="{E3A90A44-D400-4DA7-B4D4-7D3E27EC912D}" destId="{3C62E37A-840E-4BFB-9337-1C6D3591B14A}" srcOrd="2" destOrd="0" presId="urn:microsoft.com/office/officeart/2008/layout/LinedList"/>
    <dgm:cxn modelId="{81724729-AE2A-423A-A0D2-54CF4FDC2C81}" type="presParOf" srcId="{E3A90A44-D400-4DA7-B4D4-7D3E27EC912D}" destId="{191D6718-37D5-4E80-9439-241DFE7F94F1}" srcOrd="3" destOrd="0" presId="urn:microsoft.com/office/officeart/2008/layout/LinedList"/>
    <dgm:cxn modelId="{0310CBA8-2161-4002-876A-4A0DFBFF9821}" type="presParOf" srcId="{191D6718-37D5-4E80-9439-241DFE7F94F1}" destId="{A8BE0AA9-D2D4-49D8-A086-BDEE1B439C9B}" srcOrd="0" destOrd="0" presId="urn:microsoft.com/office/officeart/2008/layout/LinedList"/>
    <dgm:cxn modelId="{38B1D156-0755-4BAF-8D65-BD4AC4D92D31}" type="presParOf" srcId="{191D6718-37D5-4E80-9439-241DFE7F94F1}" destId="{5E9D9373-C951-4314-BA6B-F14C5A6D90FE}" srcOrd="1" destOrd="0" presId="urn:microsoft.com/office/officeart/2008/layout/LinedList"/>
    <dgm:cxn modelId="{1598FEB5-E213-4F02-B26F-C18A1807E88F}" type="presParOf" srcId="{E3A90A44-D400-4DA7-B4D4-7D3E27EC912D}" destId="{BC6E258E-71C3-4772-83EF-6DCC7C99CCE0}" srcOrd="4" destOrd="0" presId="urn:microsoft.com/office/officeart/2008/layout/LinedList"/>
    <dgm:cxn modelId="{7773BF94-D9CE-4B9D-BBD9-FEA8484601BD}" type="presParOf" srcId="{E3A90A44-D400-4DA7-B4D4-7D3E27EC912D}" destId="{AAAB331A-D02F-4117-B06C-09D7548A2489}" srcOrd="5" destOrd="0" presId="urn:microsoft.com/office/officeart/2008/layout/LinedList"/>
    <dgm:cxn modelId="{67629902-41A7-451B-A38E-550D180EA28E}" type="presParOf" srcId="{AAAB331A-D02F-4117-B06C-09D7548A2489}" destId="{3A3B6610-B86D-45E5-894F-DF077D7E488D}" srcOrd="0" destOrd="0" presId="urn:microsoft.com/office/officeart/2008/layout/LinedList"/>
    <dgm:cxn modelId="{E297189F-9024-4D34-AC39-B39C2DC6B07C}" type="presParOf" srcId="{AAAB331A-D02F-4117-B06C-09D7548A2489}" destId="{E303E371-E12A-4DDF-A246-5004CF9048A5}" srcOrd="1" destOrd="0" presId="urn:microsoft.com/office/officeart/2008/layout/LinedList"/>
    <dgm:cxn modelId="{5E1F0A85-DF5A-4722-AC82-4082F2166E7D}" type="presParOf" srcId="{E3A90A44-D400-4DA7-B4D4-7D3E27EC912D}" destId="{81D6ABC2-5F3D-4AD7-B175-8D44E55C0CBB}" srcOrd="6" destOrd="0" presId="urn:microsoft.com/office/officeart/2008/layout/LinedList"/>
    <dgm:cxn modelId="{BDAFDF6A-904A-457F-92E3-9160698B99B6}" type="presParOf" srcId="{E3A90A44-D400-4DA7-B4D4-7D3E27EC912D}" destId="{391BEDB7-743C-4676-B3CA-C0989C4361E4}" srcOrd="7" destOrd="0" presId="urn:microsoft.com/office/officeart/2008/layout/LinedList"/>
    <dgm:cxn modelId="{A7C67DC9-7328-4DBB-8C4C-B4503D0AE50C}" type="presParOf" srcId="{391BEDB7-743C-4676-B3CA-C0989C4361E4}" destId="{1E4FEC89-CB1C-4C0F-85CB-253CA319EF96}" srcOrd="0" destOrd="0" presId="urn:microsoft.com/office/officeart/2008/layout/LinedList"/>
    <dgm:cxn modelId="{9BCA6BE7-DD60-440E-B6F5-6E5AC2310302}" type="presParOf" srcId="{391BEDB7-743C-4676-B3CA-C0989C4361E4}" destId="{4B5D8EF9-F758-4798-9FF5-A165852A41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7560B4-ADD5-4B20-B89F-5143203C97A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542A383-B204-44FF-92F3-660475D874DB}">
      <dgm:prSet/>
      <dgm:spPr/>
      <dgm:t>
        <a:bodyPr/>
        <a:lstStyle/>
        <a:p>
          <a:r>
            <a:rPr lang="en-US" dirty="0" err="1">
              <a:latin typeface="Times New Roman"/>
              <a:cs typeface="Times New Roman"/>
            </a:rPr>
            <a:t>Sử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dụng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hàm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marching_cubes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của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thư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viện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skimage</a:t>
          </a:r>
          <a:endParaRPr lang="en-US" dirty="0">
            <a:latin typeface="Times New Roman"/>
            <a:cs typeface="Times New Roman"/>
          </a:endParaRPr>
        </a:p>
      </dgm:t>
    </dgm:pt>
    <dgm:pt modelId="{19525BDB-31DE-4145-AED2-60A0A1799B93}" type="parTrans" cxnId="{C4B96298-9AB6-4AE6-9DCD-DA2872A22E26}">
      <dgm:prSet/>
      <dgm:spPr/>
      <dgm:t>
        <a:bodyPr/>
        <a:lstStyle/>
        <a:p>
          <a:endParaRPr lang="en-US"/>
        </a:p>
      </dgm:t>
    </dgm:pt>
    <dgm:pt modelId="{7DF926EF-1D46-4405-A0F7-44D2DD661420}" type="sibTrans" cxnId="{C4B96298-9AB6-4AE6-9DCD-DA2872A22E26}">
      <dgm:prSet/>
      <dgm:spPr/>
      <dgm:t>
        <a:bodyPr/>
        <a:lstStyle/>
        <a:p>
          <a:endParaRPr lang="en-US"/>
        </a:p>
      </dgm:t>
    </dgm:pt>
    <dgm:pt modelId="{0709B9D2-E681-4749-B192-2AA780F7541D}">
      <dgm:prSet/>
      <dgm:spPr/>
      <dgm:t>
        <a:bodyPr/>
        <a:lstStyle/>
        <a:p>
          <a:r>
            <a:rPr lang="en-US" dirty="0" err="1">
              <a:latin typeface="Times New Roman"/>
              <a:cs typeface="Times New Roman"/>
            </a:rPr>
            <a:t>Đầu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vào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gồm</a:t>
          </a:r>
          <a:r>
            <a:rPr lang="en-US" dirty="0">
              <a:latin typeface="Times New Roman"/>
              <a:cs typeface="Times New Roman"/>
            </a:rPr>
            <a:t>: </a:t>
          </a:r>
          <a:r>
            <a:rPr lang="en-US" dirty="0" err="1">
              <a:latin typeface="Times New Roman"/>
              <a:cs typeface="Times New Roman"/>
            </a:rPr>
            <a:t>volumn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là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mảng</a:t>
          </a:r>
          <a:r>
            <a:rPr lang="en-US" dirty="0">
              <a:latin typeface="Times New Roman"/>
              <a:cs typeface="Times New Roman"/>
            </a:rPr>
            <a:t> 3 </a:t>
          </a:r>
          <a:r>
            <a:rPr lang="en-US" dirty="0" err="1">
              <a:latin typeface="Times New Roman"/>
              <a:cs typeface="Times New Roman"/>
            </a:rPr>
            <a:t>chiều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dữ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liệu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ảnh</a:t>
          </a:r>
          <a:r>
            <a:rPr lang="en-US" dirty="0">
              <a:latin typeface="Times New Roman"/>
              <a:cs typeface="Times New Roman"/>
            </a:rPr>
            <a:t>, level </a:t>
          </a:r>
          <a:r>
            <a:rPr lang="en-US" dirty="0" err="1">
              <a:latin typeface="Times New Roman"/>
              <a:cs typeface="Times New Roman"/>
            </a:rPr>
            <a:t>là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giá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trị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đường</a:t>
          </a:r>
          <a:r>
            <a:rPr lang="en-US" dirty="0">
              <a:latin typeface="Times New Roman"/>
              <a:cs typeface="Times New Roman"/>
            </a:rPr>
            <a:t> bao </a:t>
          </a:r>
          <a:r>
            <a:rPr lang="en-US" dirty="0" err="1">
              <a:latin typeface="Times New Roman"/>
              <a:cs typeface="Times New Roman"/>
            </a:rPr>
            <a:t>để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tìm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kiếm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các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mặt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đẳng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lập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trong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khối</a:t>
          </a:r>
          <a:r>
            <a:rPr lang="en-US" dirty="0">
              <a:latin typeface="Times New Roman"/>
              <a:cs typeface="Times New Roman"/>
            </a:rPr>
            <a:t> (</a:t>
          </a:r>
          <a:r>
            <a:rPr lang="en-US" dirty="0" err="1">
              <a:latin typeface="Times New Roman"/>
              <a:cs typeface="Times New Roman"/>
            </a:rPr>
            <a:t>nếu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không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có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sẽ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tự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động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chọn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giá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trị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trung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bình</a:t>
          </a:r>
          <a:r>
            <a:rPr lang="en-US" dirty="0">
              <a:latin typeface="Times New Roman"/>
              <a:cs typeface="Times New Roman"/>
            </a:rPr>
            <a:t>), </a:t>
          </a:r>
          <a:r>
            <a:rPr lang="en-US" dirty="0" err="1">
              <a:latin typeface="Times New Roman"/>
              <a:cs typeface="Times New Roman"/>
            </a:rPr>
            <a:t>allow_degenerate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là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có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cho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phép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suy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biến</a:t>
          </a:r>
          <a:r>
            <a:rPr lang="en-US" dirty="0">
              <a:latin typeface="Times New Roman"/>
              <a:cs typeface="Times New Roman"/>
            </a:rPr>
            <a:t> hay </a:t>
          </a:r>
          <a:r>
            <a:rPr lang="en-US" dirty="0" err="1">
              <a:latin typeface="Times New Roman"/>
              <a:cs typeface="Times New Roman"/>
            </a:rPr>
            <a:t>không</a:t>
          </a:r>
          <a:r>
            <a:rPr lang="en-US" dirty="0">
              <a:latin typeface="Times New Roman"/>
              <a:cs typeface="Times New Roman"/>
            </a:rPr>
            <a:t>.</a:t>
          </a:r>
        </a:p>
      </dgm:t>
    </dgm:pt>
    <dgm:pt modelId="{B8885657-E649-4E9D-8468-1AB2EBEEC640}" type="parTrans" cxnId="{67F759FA-3E86-4837-A939-6A620883E841}">
      <dgm:prSet/>
      <dgm:spPr/>
      <dgm:t>
        <a:bodyPr/>
        <a:lstStyle/>
        <a:p>
          <a:endParaRPr lang="en-US"/>
        </a:p>
      </dgm:t>
    </dgm:pt>
    <dgm:pt modelId="{445D9306-6223-4618-8234-66629246CC4A}" type="sibTrans" cxnId="{67F759FA-3E86-4837-A939-6A620883E841}">
      <dgm:prSet/>
      <dgm:spPr/>
      <dgm:t>
        <a:bodyPr/>
        <a:lstStyle/>
        <a:p>
          <a:endParaRPr lang="en-US"/>
        </a:p>
      </dgm:t>
    </dgm:pt>
    <dgm:pt modelId="{0A50AE6D-33B7-4485-8711-DC96681F04E0}">
      <dgm:prSet/>
      <dgm:spPr/>
      <dgm:t>
        <a:bodyPr/>
        <a:lstStyle/>
        <a:p>
          <a:r>
            <a:rPr lang="en-US" dirty="0" err="1">
              <a:latin typeface="Times New Roman"/>
              <a:cs typeface="Times New Roman"/>
            </a:rPr>
            <a:t>Đầu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ra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gồm</a:t>
          </a:r>
          <a:r>
            <a:rPr lang="en-US" dirty="0">
              <a:latin typeface="Times New Roman"/>
              <a:cs typeface="Times New Roman"/>
            </a:rPr>
            <a:t>: verts </a:t>
          </a:r>
          <a:r>
            <a:rPr lang="en-US" dirty="0" err="1">
              <a:latin typeface="Times New Roman"/>
              <a:cs typeface="Times New Roman"/>
            </a:rPr>
            <a:t>là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một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mảng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tọa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độ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các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điểm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trong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không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gian</a:t>
          </a:r>
          <a:r>
            <a:rPr lang="en-US" dirty="0">
              <a:latin typeface="Times New Roman"/>
              <a:cs typeface="Times New Roman"/>
            </a:rPr>
            <a:t>, faces: </a:t>
          </a:r>
          <a:r>
            <a:rPr lang="en-US" dirty="0" err="1">
              <a:latin typeface="Times New Roman"/>
              <a:cs typeface="Times New Roman"/>
            </a:rPr>
            <a:t>mảng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xác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định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các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mặt</a:t>
          </a:r>
          <a:r>
            <a:rPr lang="en-US" dirty="0">
              <a:latin typeface="Times New Roman"/>
              <a:cs typeface="Times New Roman"/>
            </a:rPr>
            <a:t> tam </a:t>
          </a:r>
          <a:r>
            <a:rPr lang="en-US" dirty="0" err="1">
              <a:latin typeface="Times New Roman"/>
              <a:cs typeface="Times New Roman"/>
            </a:rPr>
            <a:t>giác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thông</a:t>
          </a:r>
          <a:r>
            <a:rPr lang="en-US" dirty="0">
              <a:latin typeface="Times New Roman"/>
              <a:cs typeface="Times New Roman"/>
            </a:rPr>
            <a:t> qua </a:t>
          </a:r>
          <a:r>
            <a:rPr lang="en-US" dirty="0" err="1">
              <a:latin typeface="Times New Roman"/>
              <a:cs typeface="Times New Roman"/>
            </a:rPr>
            <a:t>tham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chiếu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chỉ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số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đỉnh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của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tập</a:t>
          </a:r>
          <a:r>
            <a:rPr lang="en-US" dirty="0">
              <a:latin typeface="Times New Roman"/>
              <a:cs typeface="Times New Roman"/>
            </a:rPr>
            <a:t> verts, </a:t>
          </a:r>
          <a:r>
            <a:rPr lang="en-US" dirty="0" err="1">
              <a:latin typeface="Times New Roman"/>
              <a:cs typeface="Times New Roman"/>
            </a:rPr>
            <a:t>ngoài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ra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còn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có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tập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normals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và</a:t>
          </a:r>
          <a:r>
            <a:rPr lang="en-US" dirty="0">
              <a:latin typeface="Times New Roman"/>
              <a:cs typeface="Times New Roman"/>
            </a:rPr>
            <a:t> values </a:t>
          </a:r>
          <a:r>
            <a:rPr lang="en-US" dirty="0" err="1">
              <a:latin typeface="Times New Roman"/>
              <a:cs typeface="Times New Roman"/>
            </a:rPr>
            <a:t>hiện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không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được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sử</a:t>
          </a:r>
          <a:r>
            <a:rPr lang="en-US" dirty="0">
              <a:latin typeface="Times New Roman"/>
              <a:cs typeface="Times New Roman"/>
            </a:rPr>
            <a:t> </a:t>
          </a:r>
          <a:r>
            <a:rPr lang="en-US" dirty="0" err="1">
              <a:latin typeface="Times New Roman"/>
              <a:cs typeface="Times New Roman"/>
            </a:rPr>
            <a:t>dụng</a:t>
          </a:r>
          <a:r>
            <a:rPr lang="en-US" dirty="0">
              <a:latin typeface="Times New Roman"/>
              <a:cs typeface="Times New Roman"/>
            </a:rPr>
            <a:t>.</a:t>
          </a:r>
        </a:p>
      </dgm:t>
    </dgm:pt>
    <dgm:pt modelId="{AD297114-E5CC-4C14-9629-BDE827E5C48B}" type="parTrans" cxnId="{B3C5C652-6E34-4D55-9971-EC7D4E4CF56E}">
      <dgm:prSet/>
      <dgm:spPr/>
      <dgm:t>
        <a:bodyPr/>
        <a:lstStyle/>
        <a:p>
          <a:endParaRPr lang="en-US"/>
        </a:p>
      </dgm:t>
    </dgm:pt>
    <dgm:pt modelId="{1966B960-1C84-4175-9D77-25700BF3829A}" type="sibTrans" cxnId="{B3C5C652-6E34-4D55-9971-EC7D4E4CF56E}">
      <dgm:prSet/>
      <dgm:spPr/>
      <dgm:t>
        <a:bodyPr/>
        <a:lstStyle/>
        <a:p>
          <a:endParaRPr lang="en-US"/>
        </a:p>
      </dgm:t>
    </dgm:pt>
    <dgm:pt modelId="{30465FD6-90AD-4778-AD89-6D00D2259202}" type="pres">
      <dgm:prSet presAssocID="{217560B4-ADD5-4B20-B89F-5143203C97AD}" presName="vert0" presStyleCnt="0">
        <dgm:presLayoutVars>
          <dgm:dir/>
          <dgm:animOne val="branch"/>
          <dgm:animLvl val="lvl"/>
        </dgm:presLayoutVars>
      </dgm:prSet>
      <dgm:spPr/>
    </dgm:pt>
    <dgm:pt modelId="{0B58B379-D153-4F1A-AD59-DC1204A25CC1}" type="pres">
      <dgm:prSet presAssocID="{B542A383-B204-44FF-92F3-660475D874DB}" presName="thickLine" presStyleLbl="alignNode1" presStyleIdx="0" presStyleCnt="3"/>
      <dgm:spPr/>
    </dgm:pt>
    <dgm:pt modelId="{0E513FF8-FEB8-4A1B-B23D-26900CEB3AEC}" type="pres">
      <dgm:prSet presAssocID="{B542A383-B204-44FF-92F3-660475D874DB}" presName="horz1" presStyleCnt="0"/>
      <dgm:spPr/>
    </dgm:pt>
    <dgm:pt modelId="{D0C1F76D-F383-47D8-8820-24D944C4ADDC}" type="pres">
      <dgm:prSet presAssocID="{B542A383-B204-44FF-92F3-660475D874DB}" presName="tx1" presStyleLbl="revTx" presStyleIdx="0" presStyleCnt="3"/>
      <dgm:spPr/>
    </dgm:pt>
    <dgm:pt modelId="{D7008770-22C7-42AA-A0DB-5F45641D15C3}" type="pres">
      <dgm:prSet presAssocID="{B542A383-B204-44FF-92F3-660475D874DB}" presName="vert1" presStyleCnt="0"/>
      <dgm:spPr/>
    </dgm:pt>
    <dgm:pt modelId="{8C4DF2A2-7AC9-4407-9B5C-FEAD33E51691}" type="pres">
      <dgm:prSet presAssocID="{0709B9D2-E681-4749-B192-2AA780F7541D}" presName="thickLine" presStyleLbl="alignNode1" presStyleIdx="1" presStyleCnt="3"/>
      <dgm:spPr/>
    </dgm:pt>
    <dgm:pt modelId="{A5770A72-EF1D-4172-B24B-4DE5B7C0375C}" type="pres">
      <dgm:prSet presAssocID="{0709B9D2-E681-4749-B192-2AA780F7541D}" presName="horz1" presStyleCnt="0"/>
      <dgm:spPr/>
    </dgm:pt>
    <dgm:pt modelId="{A55A4872-E333-4BF2-A178-A027B8E94CB7}" type="pres">
      <dgm:prSet presAssocID="{0709B9D2-E681-4749-B192-2AA780F7541D}" presName="tx1" presStyleLbl="revTx" presStyleIdx="1" presStyleCnt="3"/>
      <dgm:spPr/>
    </dgm:pt>
    <dgm:pt modelId="{21E01A76-63F5-4A2C-9B8B-270DD5109DF1}" type="pres">
      <dgm:prSet presAssocID="{0709B9D2-E681-4749-B192-2AA780F7541D}" presName="vert1" presStyleCnt="0"/>
      <dgm:spPr/>
    </dgm:pt>
    <dgm:pt modelId="{8F080EE0-2745-440C-8E9F-52361B1B18B9}" type="pres">
      <dgm:prSet presAssocID="{0A50AE6D-33B7-4485-8711-DC96681F04E0}" presName="thickLine" presStyleLbl="alignNode1" presStyleIdx="2" presStyleCnt="3"/>
      <dgm:spPr/>
    </dgm:pt>
    <dgm:pt modelId="{EC3FCFD8-C455-455F-8110-FEE2EC4E3290}" type="pres">
      <dgm:prSet presAssocID="{0A50AE6D-33B7-4485-8711-DC96681F04E0}" presName="horz1" presStyleCnt="0"/>
      <dgm:spPr/>
    </dgm:pt>
    <dgm:pt modelId="{98639DCE-2D4E-42E8-80F9-07F757EE4213}" type="pres">
      <dgm:prSet presAssocID="{0A50AE6D-33B7-4485-8711-DC96681F04E0}" presName="tx1" presStyleLbl="revTx" presStyleIdx="2" presStyleCnt="3"/>
      <dgm:spPr/>
    </dgm:pt>
    <dgm:pt modelId="{7AAE2AC9-F251-4FA2-AA18-82F2B87809E0}" type="pres">
      <dgm:prSet presAssocID="{0A50AE6D-33B7-4485-8711-DC96681F04E0}" presName="vert1" presStyleCnt="0"/>
      <dgm:spPr/>
    </dgm:pt>
  </dgm:ptLst>
  <dgm:cxnLst>
    <dgm:cxn modelId="{04B82122-DF7B-41FB-95A3-3C96134FDFCD}" type="presOf" srcId="{217560B4-ADD5-4B20-B89F-5143203C97AD}" destId="{30465FD6-90AD-4778-AD89-6D00D2259202}" srcOrd="0" destOrd="0" presId="urn:microsoft.com/office/officeart/2008/layout/LinedList"/>
    <dgm:cxn modelId="{C2865E71-DC52-46B9-A156-C0D49143D1CD}" type="presOf" srcId="{0709B9D2-E681-4749-B192-2AA780F7541D}" destId="{A55A4872-E333-4BF2-A178-A027B8E94CB7}" srcOrd="0" destOrd="0" presId="urn:microsoft.com/office/officeart/2008/layout/LinedList"/>
    <dgm:cxn modelId="{B3C5C652-6E34-4D55-9971-EC7D4E4CF56E}" srcId="{217560B4-ADD5-4B20-B89F-5143203C97AD}" destId="{0A50AE6D-33B7-4485-8711-DC96681F04E0}" srcOrd="2" destOrd="0" parTransId="{AD297114-E5CC-4C14-9629-BDE827E5C48B}" sibTransId="{1966B960-1C84-4175-9D77-25700BF3829A}"/>
    <dgm:cxn modelId="{78AC5A81-EE67-4832-BF4D-1AB8B0420413}" type="presOf" srcId="{B542A383-B204-44FF-92F3-660475D874DB}" destId="{D0C1F76D-F383-47D8-8820-24D944C4ADDC}" srcOrd="0" destOrd="0" presId="urn:microsoft.com/office/officeart/2008/layout/LinedList"/>
    <dgm:cxn modelId="{C4B96298-9AB6-4AE6-9DCD-DA2872A22E26}" srcId="{217560B4-ADD5-4B20-B89F-5143203C97AD}" destId="{B542A383-B204-44FF-92F3-660475D874DB}" srcOrd="0" destOrd="0" parTransId="{19525BDB-31DE-4145-AED2-60A0A1799B93}" sibTransId="{7DF926EF-1D46-4405-A0F7-44D2DD661420}"/>
    <dgm:cxn modelId="{856E02CE-38D4-4F84-983A-FB1CC2A960C5}" type="presOf" srcId="{0A50AE6D-33B7-4485-8711-DC96681F04E0}" destId="{98639DCE-2D4E-42E8-80F9-07F757EE4213}" srcOrd="0" destOrd="0" presId="urn:microsoft.com/office/officeart/2008/layout/LinedList"/>
    <dgm:cxn modelId="{67F759FA-3E86-4837-A939-6A620883E841}" srcId="{217560B4-ADD5-4B20-B89F-5143203C97AD}" destId="{0709B9D2-E681-4749-B192-2AA780F7541D}" srcOrd="1" destOrd="0" parTransId="{B8885657-E649-4E9D-8468-1AB2EBEEC640}" sibTransId="{445D9306-6223-4618-8234-66629246CC4A}"/>
    <dgm:cxn modelId="{7EB7A7F1-3AE6-455C-8A65-3EBC8A518872}" type="presParOf" srcId="{30465FD6-90AD-4778-AD89-6D00D2259202}" destId="{0B58B379-D153-4F1A-AD59-DC1204A25CC1}" srcOrd="0" destOrd="0" presId="urn:microsoft.com/office/officeart/2008/layout/LinedList"/>
    <dgm:cxn modelId="{188FC8F3-152F-40F4-96FB-E1F67C38C5AA}" type="presParOf" srcId="{30465FD6-90AD-4778-AD89-6D00D2259202}" destId="{0E513FF8-FEB8-4A1B-B23D-26900CEB3AEC}" srcOrd="1" destOrd="0" presId="urn:microsoft.com/office/officeart/2008/layout/LinedList"/>
    <dgm:cxn modelId="{39527B8A-8EC4-4BCE-8710-35904133AEE7}" type="presParOf" srcId="{0E513FF8-FEB8-4A1B-B23D-26900CEB3AEC}" destId="{D0C1F76D-F383-47D8-8820-24D944C4ADDC}" srcOrd="0" destOrd="0" presId="urn:microsoft.com/office/officeart/2008/layout/LinedList"/>
    <dgm:cxn modelId="{8FA104B3-A086-476D-A01D-13FAF800F098}" type="presParOf" srcId="{0E513FF8-FEB8-4A1B-B23D-26900CEB3AEC}" destId="{D7008770-22C7-42AA-A0DB-5F45641D15C3}" srcOrd="1" destOrd="0" presId="urn:microsoft.com/office/officeart/2008/layout/LinedList"/>
    <dgm:cxn modelId="{851B104A-443E-416F-B97B-7170BB6B4636}" type="presParOf" srcId="{30465FD6-90AD-4778-AD89-6D00D2259202}" destId="{8C4DF2A2-7AC9-4407-9B5C-FEAD33E51691}" srcOrd="2" destOrd="0" presId="urn:microsoft.com/office/officeart/2008/layout/LinedList"/>
    <dgm:cxn modelId="{34425498-C71B-4A44-91FA-09D0196B318A}" type="presParOf" srcId="{30465FD6-90AD-4778-AD89-6D00D2259202}" destId="{A5770A72-EF1D-4172-B24B-4DE5B7C0375C}" srcOrd="3" destOrd="0" presId="urn:microsoft.com/office/officeart/2008/layout/LinedList"/>
    <dgm:cxn modelId="{E211CB7E-1636-4ADC-8219-9CD87175A4D6}" type="presParOf" srcId="{A5770A72-EF1D-4172-B24B-4DE5B7C0375C}" destId="{A55A4872-E333-4BF2-A178-A027B8E94CB7}" srcOrd="0" destOrd="0" presId="urn:microsoft.com/office/officeart/2008/layout/LinedList"/>
    <dgm:cxn modelId="{5A798178-8CBE-4A82-9A50-B3AADD23C1FD}" type="presParOf" srcId="{A5770A72-EF1D-4172-B24B-4DE5B7C0375C}" destId="{21E01A76-63F5-4A2C-9B8B-270DD5109DF1}" srcOrd="1" destOrd="0" presId="urn:microsoft.com/office/officeart/2008/layout/LinedList"/>
    <dgm:cxn modelId="{2B2A4E85-F56A-4E3D-802C-ADCE144E9482}" type="presParOf" srcId="{30465FD6-90AD-4778-AD89-6D00D2259202}" destId="{8F080EE0-2745-440C-8E9F-52361B1B18B9}" srcOrd="4" destOrd="0" presId="urn:microsoft.com/office/officeart/2008/layout/LinedList"/>
    <dgm:cxn modelId="{89583A20-A6BF-4777-8C80-C5BB0EEA1418}" type="presParOf" srcId="{30465FD6-90AD-4778-AD89-6D00D2259202}" destId="{EC3FCFD8-C455-455F-8110-FEE2EC4E3290}" srcOrd="5" destOrd="0" presId="urn:microsoft.com/office/officeart/2008/layout/LinedList"/>
    <dgm:cxn modelId="{E558B09F-D126-448F-AA7B-EA913B520882}" type="presParOf" srcId="{EC3FCFD8-C455-455F-8110-FEE2EC4E3290}" destId="{98639DCE-2D4E-42E8-80F9-07F757EE4213}" srcOrd="0" destOrd="0" presId="urn:microsoft.com/office/officeart/2008/layout/LinedList"/>
    <dgm:cxn modelId="{095692F2-0AB1-42D2-AFBF-83976E90DE2A}" type="presParOf" srcId="{EC3FCFD8-C455-455F-8110-FEE2EC4E3290}" destId="{7AAE2AC9-F251-4FA2-AA18-82F2B87809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A314F-655A-4248-AFE4-D6FFFAFC15C4}">
      <dsp:nvSpPr>
        <dsp:cNvPr id="0" name=""/>
        <dsp:cNvSpPr/>
      </dsp:nvSpPr>
      <dsp:spPr>
        <a:xfrm>
          <a:off x="0" y="0"/>
          <a:ext cx="8699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8BC21-4516-4E84-94CB-6A94A806E246}">
      <dsp:nvSpPr>
        <dsp:cNvPr id="0" name=""/>
        <dsp:cNvSpPr/>
      </dsp:nvSpPr>
      <dsp:spPr>
        <a:xfrm>
          <a:off x="0" y="0"/>
          <a:ext cx="8699500" cy="1354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latin typeface="Times New Roman"/>
              <a:cs typeface="Times New Roman"/>
            </a:rPr>
            <a:t>Sử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dụng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thư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viện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pydicom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để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đọc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dữ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liệu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từ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các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tệp</a:t>
          </a:r>
          <a:r>
            <a:rPr lang="en-US" sz="2700" kern="1200" dirty="0">
              <a:latin typeface="Times New Roman"/>
              <a:cs typeface="Times New Roman"/>
            </a:rPr>
            <a:t> tin </a:t>
          </a:r>
          <a:r>
            <a:rPr lang="en-US" sz="2700" kern="1200" dirty="0" err="1">
              <a:latin typeface="Times New Roman"/>
              <a:cs typeface="Times New Roman"/>
            </a:rPr>
            <a:t>ảnh</a:t>
          </a:r>
          <a:r>
            <a:rPr lang="en-US" sz="2700" kern="1200" dirty="0">
              <a:latin typeface="Times New Roman"/>
              <a:cs typeface="Times New Roman"/>
            </a:rPr>
            <a:t> DICOM, </a:t>
          </a:r>
          <a:r>
            <a:rPr lang="en-US" sz="2700" kern="1200" dirty="0" err="1">
              <a:latin typeface="Times New Roman"/>
              <a:cs typeface="Times New Roman"/>
            </a:rPr>
            <a:t>dùng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hàm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read_file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của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pydicom</a:t>
          </a:r>
          <a:endParaRPr lang="en-US" sz="2700" kern="1200" dirty="0">
            <a:latin typeface="Times New Roman"/>
            <a:cs typeface="Times New Roman"/>
          </a:endParaRPr>
        </a:p>
      </dsp:txBody>
      <dsp:txXfrm>
        <a:off x="0" y="0"/>
        <a:ext cx="8699500" cy="1354534"/>
      </dsp:txXfrm>
    </dsp:sp>
    <dsp:sp modelId="{3C62E37A-840E-4BFB-9337-1C6D3591B14A}">
      <dsp:nvSpPr>
        <dsp:cNvPr id="0" name=""/>
        <dsp:cNvSpPr/>
      </dsp:nvSpPr>
      <dsp:spPr>
        <a:xfrm>
          <a:off x="0" y="1354534"/>
          <a:ext cx="8699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E0AA9-D2D4-49D8-A086-BDEE1B439C9B}">
      <dsp:nvSpPr>
        <dsp:cNvPr id="0" name=""/>
        <dsp:cNvSpPr/>
      </dsp:nvSpPr>
      <dsp:spPr>
        <a:xfrm>
          <a:off x="0" y="1354534"/>
          <a:ext cx="8699500" cy="1354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latin typeface="Times New Roman"/>
              <a:cs typeface="Times New Roman"/>
            </a:rPr>
            <a:t>Với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mỗi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thông</a:t>
          </a:r>
          <a:r>
            <a:rPr lang="en-US" sz="2700" kern="1200" dirty="0">
              <a:latin typeface="Times New Roman"/>
              <a:cs typeface="Times New Roman"/>
            </a:rPr>
            <a:t> tin </a:t>
          </a:r>
          <a:r>
            <a:rPr lang="en-US" sz="2700" kern="1200" dirty="0" err="1">
              <a:latin typeface="Times New Roman"/>
              <a:cs typeface="Times New Roman"/>
            </a:rPr>
            <a:t>lấy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được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mỗi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tệp</a:t>
          </a:r>
          <a:r>
            <a:rPr lang="en-US" sz="2700" kern="1200" dirty="0">
              <a:latin typeface="Times New Roman"/>
              <a:cs typeface="Times New Roman"/>
            </a:rPr>
            <a:t> tin </a:t>
          </a:r>
          <a:r>
            <a:rPr lang="en-US" sz="2700" kern="1200" dirty="0" err="1">
              <a:latin typeface="Times New Roman"/>
              <a:cs typeface="Times New Roman"/>
            </a:rPr>
            <a:t>ảnh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sẽ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được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lưu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vào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một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danh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sách</a:t>
          </a:r>
          <a:r>
            <a:rPr lang="en-US" sz="2700" kern="1200" dirty="0">
              <a:latin typeface="Times New Roman"/>
              <a:cs typeface="Times New Roman"/>
            </a:rPr>
            <a:t>, </a:t>
          </a:r>
          <a:r>
            <a:rPr lang="en-US" sz="2700" kern="1200" dirty="0" err="1">
              <a:latin typeface="Times New Roman"/>
              <a:cs typeface="Times New Roman"/>
            </a:rPr>
            <a:t>với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mỗi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phần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tử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đều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sẽ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có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thể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trích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lấy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thông</a:t>
          </a:r>
          <a:r>
            <a:rPr lang="en-US" sz="2700" kern="1200" dirty="0">
              <a:latin typeface="Times New Roman"/>
              <a:cs typeface="Times New Roman"/>
            </a:rPr>
            <a:t> tin </a:t>
          </a:r>
          <a:r>
            <a:rPr lang="en-US" sz="2700" kern="1200" dirty="0" err="1">
              <a:latin typeface="Times New Roman"/>
              <a:cs typeface="Times New Roman"/>
            </a:rPr>
            <a:t>của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bệnh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nhân</a:t>
          </a:r>
          <a:r>
            <a:rPr lang="en-US" sz="2700" kern="1200" dirty="0">
              <a:latin typeface="Times New Roman"/>
              <a:cs typeface="Times New Roman"/>
            </a:rPr>
            <a:t> hay </a:t>
          </a:r>
          <a:r>
            <a:rPr lang="en-US" sz="2700" kern="1200" dirty="0" err="1">
              <a:latin typeface="Times New Roman"/>
              <a:cs typeface="Times New Roman"/>
            </a:rPr>
            <a:t>thông</a:t>
          </a:r>
          <a:r>
            <a:rPr lang="en-US" sz="2700" kern="1200" dirty="0">
              <a:latin typeface="Times New Roman"/>
              <a:cs typeface="Times New Roman"/>
            </a:rPr>
            <a:t> tin </a:t>
          </a:r>
          <a:r>
            <a:rPr lang="en-US" sz="2700" kern="1200" dirty="0" err="1">
              <a:latin typeface="Times New Roman"/>
              <a:cs typeface="Times New Roman"/>
            </a:rPr>
            <a:t>ảnh</a:t>
          </a:r>
          <a:endParaRPr lang="en-US" sz="2700" kern="1200" dirty="0">
            <a:latin typeface="Times New Roman"/>
            <a:cs typeface="Times New Roman"/>
          </a:endParaRPr>
        </a:p>
      </dsp:txBody>
      <dsp:txXfrm>
        <a:off x="0" y="1354534"/>
        <a:ext cx="8699500" cy="1354534"/>
      </dsp:txXfrm>
    </dsp:sp>
    <dsp:sp modelId="{BC6E258E-71C3-4772-83EF-6DCC7C99CCE0}">
      <dsp:nvSpPr>
        <dsp:cNvPr id="0" name=""/>
        <dsp:cNvSpPr/>
      </dsp:nvSpPr>
      <dsp:spPr>
        <a:xfrm>
          <a:off x="0" y="2709069"/>
          <a:ext cx="8699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B6610-B86D-45E5-894F-DF077D7E488D}">
      <dsp:nvSpPr>
        <dsp:cNvPr id="0" name=""/>
        <dsp:cNvSpPr/>
      </dsp:nvSpPr>
      <dsp:spPr>
        <a:xfrm>
          <a:off x="0" y="2709069"/>
          <a:ext cx="8699500" cy="1354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latin typeface="Times New Roman"/>
              <a:cs typeface="Times New Roman"/>
            </a:rPr>
            <a:t>Ví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dụ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muốn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lấy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tên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bệnh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nhân</a:t>
          </a:r>
          <a:r>
            <a:rPr lang="en-US" sz="2700" kern="1200" dirty="0">
              <a:latin typeface="Times New Roman"/>
              <a:cs typeface="Times New Roman"/>
            </a:rPr>
            <a:t> ta </a:t>
          </a:r>
          <a:r>
            <a:rPr lang="en-US" sz="2700" kern="1200" dirty="0" err="1">
              <a:latin typeface="Times New Roman"/>
              <a:cs typeface="Times New Roman"/>
            </a:rPr>
            <a:t>có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thể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dùng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thuộc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tính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PatientName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của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các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phần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tử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trên</a:t>
          </a:r>
          <a:r>
            <a:rPr lang="en-US" sz="2700" kern="1200" dirty="0">
              <a:latin typeface="Times New Roman"/>
              <a:cs typeface="Times New Roman"/>
            </a:rPr>
            <a:t>.</a:t>
          </a:r>
        </a:p>
      </dsp:txBody>
      <dsp:txXfrm>
        <a:off x="0" y="2709069"/>
        <a:ext cx="8699500" cy="1354534"/>
      </dsp:txXfrm>
    </dsp:sp>
    <dsp:sp modelId="{81D6ABC2-5F3D-4AD7-B175-8D44E55C0CBB}">
      <dsp:nvSpPr>
        <dsp:cNvPr id="0" name=""/>
        <dsp:cNvSpPr/>
      </dsp:nvSpPr>
      <dsp:spPr>
        <a:xfrm>
          <a:off x="0" y="4063603"/>
          <a:ext cx="8699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FEC89-CB1C-4C0F-85CB-253CA319EF96}">
      <dsp:nvSpPr>
        <dsp:cNvPr id="0" name=""/>
        <dsp:cNvSpPr/>
      </dsp:nvSpPr>
      <dsp:spPr>
        <a:xfrm>
          <a:off x="0" y="4063603"/>
          <a:ext cx="8699500" cy="1354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latin typeface="Times New Roman"/>
              <a:cs typeface="Times New Roman"/>
            </a:rPr>
            <a:t>Thuộc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tính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pixel_array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của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các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phần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tử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trong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danh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sách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sẽ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trả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về</a:t>
          </a:r>
          <a:r>
            <a:rPr lang="en-US" sz="2700" kern="1200" dirty="0">
              <a:latin typeface="Times New Roman"/>
              <a:cs typeface="Times New Roman"/>
            </a:rPr>
            <a:t> pixel data </a:t>
          </a:r>
          <a:r>
            <a:rPr lang="en-US" sz="2700" kern="1200" dirty="0" err="1">
              <a:latin typeface="Times New Roman"/>
              <a:cs typeface="Times New Roman"/>
            </a:rPr>
            <a:t>với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dạng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ndarray</a:t>
          </a:r>
          <a:r>
            <a:rPr lang="en-US" sz="2700" kern="1200" dirty="0">
              <a:latin typeface="Times New Roman"/>
              <a:cs typeface="Times New Roman"/>
            </a:rPr>
            <a:t>, </a:t>
          </a:r>
          <a:r>
            <a:rPr lang="en-US" sz="2700" kern="1200" dirty="0" err="1">
              <a:latin typeface="Times New Roman"/>
              <a:cs typeface="Times New Roman"/>
            </a:rPr>
            <a:t>các</a:t>
          </a:r>
          <a:r>
            <a:rPr lang="en-US" sz="2700" kern="1200" dirty="0">
              <a:latin typeface="Times New Roman"/>
              <a:cs typeface="Times New Roman"/>
            </a:rPr>
            <a:t> pixel data </a:t>
          </a:r>
          <a:r>
            <a:rPr lang="en-US" sz="2700" kern="1200" dirty="0" err="1">
              <a:latin typeface="Times New Roman"/>
              <a:cs typeface="Times New Roman"/>
            </a:rPr>
            <a:t>sẽ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được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lưu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lại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bằng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ngăn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xếp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để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tạo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thành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danh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sách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toàn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bộ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điểm</a:t>
          </a:r>
          <a:r>
            <a:rPr lang="en-US" sz="2700" kern="1200" dirty="0">
              <a:latin typeface="Times New Roman"/>
              <a:cs typeface="Times New Roman"/>
            </a:rPr>
            <a:t> </a:t>
          </a:r>
          <a:r>
            <a:rPr lang="en-US" sz="2700" kern="1200" dirty="0" err="1">
              <a:latin typeface="Times New Roman"/>
              <a:cs typeface="Times New Roman"/>
            </a:rPr>
            <a:t>ảnh</a:t>
          </a:r>
          <a:r>
            <a:rPr lang="en-US" sz="2700" kern="1200" dirty="0">
              <a:latin typeface="Times New Roman"/>
              <a:cs typeface="Times New Roman"/>
            </a:rPr>
            <a:t>.</a:t>
          </a:r>
        </a:p>
      </dsp:txBody>
      <dsp:txXfrm>
        <a:off x="0" y="4063603"/>
        <a:ext cx="8699500" cy="1354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8B379-D153-4F1A-AD59-DC1204A25CC1}">
      <dsp:nvSpPr>
        <dsp:cNvPr id="0" name=""/>
        <dsp:cNvSpPr/>
      </dsp:nvSpPr>
      <dsp:spPr>
        <a:xfrm>
          <a:off x="0" y="2645"/>
          <a:ext cx="8699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1F76D-F383-47D8-8820-24D944C4ADDC}">
      <dsp:nvSpPr>
        <dsp:cNvPr id="0" name=""/>
        <dsp:cNvSpPr/>
      </dsp:nvSpPr>
      <dsp:spPr>
        <a:xfrm>
          <a:off x="0" y="2645"/>
          <a:ext cx="8699500" cy="1804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/>
              <a:cs typeface="Times New Roman"/>
            </a:rPr>
            <a:t>Sử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dụng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hàm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marching_cubes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của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thư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viện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skimage</a:t>
          </a:r>
          <a:endParaRPr lang="en-US" sz="2900" kern="1200" dirty="0">
            <a:latin typeface="Times New Roman"/>
            <a:cs typeface="Times New Roman"/>
          </a:endParaRPr>
        </a:p>
      </dsp:txBody>
      <dsp:txXfrm>
        <a:off x="0" y="2645"/>
        <a:ext cx="8699500" cy="1804282"/>
      </dsp:txXfrm>
    </dsp:sp>
    <dsp:sp modelId="{8C4DF2A2-7AC9-4407-9B5C-FEAD33E51691}">
      <dsp:nvSpPr>
        <dsp:cNvPr id="0" name=""/>
        <dsp:cNvSpPr/>
      </dsp:nvSpPr>
      <dsp:spPr>
        <a:xfrm>
          <a:off x="0" y="1806927"/>
          <a:ext cx="8699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A4872-E333-4BF2-A178-A027B8E94CB7}">
      <dsp:nvSpPr>
        <dsp:cNvPr id="0" name=""/>
        <dsp:cNvSpPr/>
      </dsp:nvSpPr>
      <dsp:spPr>
        <a:xfrm>
          <a:off x="0" y="1806927"/>
          <a:ext cx="8699500" cy="1804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/>
              <a:cs typeface="Times New Roman"/>
            </a:rPr>
            <a:t>Đầu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vào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gồm</a:t>
          </a:r>
          <a:r>
            <a:rPr lang="en-US" sz="2900" kern="1200" dirty="0">
              <a:latin typeface="Times New Roman"/>
              <a:cs typeface="Times New Roman"/>
            </a:rPr>
            <a:t>: </a:t>
          </a:r>
          <a:r>
            <a:rPr lang="en-US" sz="2900" kern="1200" dirty="0" err="1">
              <a:latin typeface="Times New Roman"/>
              <a:cs typeface="Times New Roman"/>
            </a:rPr>
            <a:t>volumn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là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mảng</a:t>
          </a:r>
          <a:r>
            <a:rPr lang="en-US" sz="2900" kern="1200" dirty="0">
              <a:latin typeface="Times New Roman"/>
              <a:cs typeface="Times New Roman"/>
            </a:rPr>
            <a:t> 3 </a:t>
          </a:r>
          <a:r>
            <a:rPr lang="en-US" sz="2900" kern="1200" dirty="0" err="1">
              <a:latin typeface="Times New Roman"/>
              <a:cs typeface="Times New Roman"/>
            </a:rPr>
            <a:t>chiều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dữ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liệu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ảnh</a:t>
          </a:r>
          <a:r>
            <a:rPr lang="en-US" sz="2900" kern="1200" dirty="0">
              <a:latin typeface="Times New Roman"/>
              <a:cs typeface="Times New Roman"/>
            </a:rPr>
            <a:t>, level </a:t>
          </a:r>
          <a:r>
            <a:rPr lang="en-US" sz="2900" kern="1200" dirty="0" err="1">
              <a:latin typeface="Times New Roman"/>
              <a:cs typeface="Times New Roman"/>
            </a:rPr>
            <a:t>là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giá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trị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đường</a:t>
          </a:r>
          <a:r>
            <a:rPr lang="en-US" sz="2900" kern="1200" dirty="0">
              <a:latin typeface="Times New Roman"/>
              <a:cs typeface="Times New Roman"/>
            </a:rPr>
            <a:t> bao </a:t>
          </a:r>
          <a:r>
            <a:rPr lang="en-US" sz="2900" kern="1200" dirty="0" err="1">
              <a:latin typeface="Times New Roman"/>
              <a:cs typeface="Times New Roman"/>
            </a:rPr>
            <a:t>để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tìm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kiếm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các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mặt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đẳng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lập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trong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khối</a:t>
          </a:r>
          <a:r>
            <a:rPr lang="en-US" sz="2900" kern="1200" dirty="0">
              <a:latin typeface="Times New Roman"/>
              <a:cs typeface="Times New Roman"/>
            </a:rPr>
            <a:t> (</a:t>
          </a:r>
          <a:r>
            <a:rPr lang="en-US" sz="2900" kern="1200" dirty="0" err="1">
              <a:latin typeface="Times New Roman"/>
              <a:cs typeface="Times New Roman"/>
            </a:rPr>
            <a:t>nếu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không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có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sẽ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tự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động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chọn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giá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trị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trung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bình</a:t>
          </a:r>
          <a:r>
            <a:rPr lang="en-US" sz="2900" kern="1200" dirty="0">
              <a:latin typeface="Times New Roman"/>
              <a:cs typeface="Times New Roman"/>
            </a:rPr>
            <a:t>), </a:t>
          </a:r>
          <a:r>
            <a:rPr lang="en-US" sz="2900" kern="1200" dirty="0" err="1">
              <a:latin typeface="Times New Roman"/>
              <a:cs typeface="Times New Roman"/>
            </a:rPr>
            <a:t>allow_degenerate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là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có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cho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phép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suy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biến</a:t>
          </a:r>
          <a:r>
            <a:rPr lang="en-US" sz="2900" kern="1200" dirty="0">
              <a:latin typeface="Times New Roman"/>
              <a:cs typeface="Times New Roman"/>
            </a:rPr>
            <a:t> hay </a:t>
          </a:r>
          <a:r>
            <a:rPr lang="en-US" sz="2900" kern="1200" dirty="0" err="1">
              <a:latin typeface="Times New Roman"/>
              <a:cs typeface="Times New Roman"/>
            </a:rPr>
            <a:t>không</a:t>
          </a:r>
          <a:r>
            <a:rPr lang="en-US" sz="2900" kern="1200" dirty="0">
              <a:latin typeface="Times New Roman"/>
              <a:cs typeface="Times New Roman"/>
            </a:rPr>
            <a:t>.</a:t>
          </a:r>
        </a:p>
      </dsp:txBody>
      <dsp:txXfrm>
        <a:off x="0" y="1806927"/>
        <a:ext cx="8699500" cy="1804282"/>
      </dsp:txXfrm>
    </dsp:sp>
    <dsp:sp modelId="{8F080EE0-2745-440C-8E9F-52361B1B18B9}">
      <dsp:nvSpPr>
        <dsp:cNvPr id="0" name=""/>
        <dsp:cNvSpPr/>
      </dsp:nvSpPr>
      <dsp:spPr>
        <a:xfrm>
          <a:off x="0" y="3611210"/>
          <a:ext cx="8699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39DCE-2D4E-42E8-80F9-07F757EE4213}">
      <dsp:nvSpPr>
        <dsp:cNvPr id="0" name=""/>
        <dsp:cNvSpPr/>
      </dsp:nvSpPr>
      <dsp:spPr>
        <a:xfrm>
          <a:off x="0" y="3611210"/>
          <a:ext cx="8699500" cy="1804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/>
              <a:cs typeface="Times New Roman"/>
            </a:rPr>
            <a:t>Đầu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ra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gồm</a:t>
          </a:r>
          <a:r>
            <a:rPr lang="en-US" sz="2900" kern="1200" dirty="0">
              <a:latin typeface="Times New Roman"/>
              <a:cs typeface="Times New Roman"/>
            </a:rPr>
            <a:t>: verts </a:t>
          </a:r>
          <a:r>
            <a:rPr lang="en-US" sz="2900" kern="1200" dirty="0" err="1">
              <a:latin typeface="Times New Roman"/>
              <a:cs typeface="Times New Roman"/>
            </a:rPr>
            <a:t>là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một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mảng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tọa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độ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các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điểm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trong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không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gian</a:t>
          </a:r>
          <a:r>
            <a:rPr lang="en-US" sz="2900" kern="1200" dirty="0">
              <a:latin typeface="Times New Roman"/>
              <a:cs typeface="Times New Roman"/>
            </a:rPr>
            <a:t>, faces: </a:t>
          </a:r>
          <a:r>
            <a:rPr lang="en-US" sz="2900" kern="1200" dirty="0" err="1">
              <a:latin typeface="Times New Roman"/>
              <a:cs typeface="Times New Roman"/>
            </a:rPr>
            <a:t>mảng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xác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định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các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mặt</a:t>
          </a:r>
          <a:r>
            <a:rPr lang="en-US" sz="2900" kern="1200" dirty="0">
              <a:latin typeface="Times New Roman"/>
              <a:cs typeface="Times New Roman"/>
            </a:rPr>
            <a:t> tam </a:t>
          </a:r>
          <a:r>
            <a:rPr lang="en-US" sz="2900" kern="1200" dirty="0" err="1">
              <a:latin typeface="Times New Roman"/>
              <a:cs typeface="Times New Roman"/>
            </a:rPr>
            <a:t>giác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thông</a:t>
          </a:r>
          <a:r>
            <a:rPr lang="en-US" sz="2900" kern="1200" dirty="0">
              <a:latin typeface="Times New Roman"/>
              <a:cs typeface="Times New Roman"/>
            </a:rPr>
            <a:t> qua </a:t>
          </a:r>
          <a:r>
            <a:rPr lang="en-US" sz="2900" kern="1200" dirty="0" err="1">
              <a:latin typeface="Times New Roman"/>
              <a:cs typeface="Times New Roman"/>
            </a:rPr>
            <a:t>tham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chiếu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chỉ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số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đỉnh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của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tập</a:t>
          </a:r>
          <a:r>
            <a:rPr lang="en-US" sz="2900" kern="1200" dirty="0">
              <a:latin typeface="Times New Roman"/>
              <a:cs typeface="Times New Roman"/>
            </a:rPr>
            <a:t> verts, </a:t>
          </a:r>
          <a:r>
            <a:rPr lang="en-US" sz="2900" kern="1200" dirty="0" err="1">
              <a:latin typeface="Times New Roman"/>
              <a:cs typeface="Times New Roman"/>
            </a:rPr>
            <a:t>ngoài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ra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còn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có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tập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normals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và</a:t>
          </a:r>
          <a:r>
            <a:rPr lang="en-US" sz="2900" kern="1200" dirty="0">
              <a:latin typeface="Times New Roman"/>
              <a:cs typeface="Times New Roman"/>
            </a:rPr>
            <a:t> values </a:t>
          </a:r>
          <a:r>
            <a:rPr lang="en-US" sz="2900" kern="1200" dirty="0" err="1">
              <a:latin typeface="Times New Roman"/>
              <a:cs typeface="Times New Roman"/>
            </a:rPr>
            <a:t>hiện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không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được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sử</a:t>
          </a:r>
          <a:r>
            <a:rPr lang="en-US" sz="2900" kern="1200" dirty="0">
              <a:latin typeface="Times New Roman"/>
              <a:cs typeface="Times New Roman"/>
            </a:rPr>
            <a:t> </a:t>
          </a:r>
          <a:r>
            <a:rPr lang="en-US" sz="2900" kern="1200" dirty="0" err="1">
              <a:latin typeface="Times New Roman"/>
              <a:cs typeface="Times New Roman"/>
            </a:rPr>
            <a:t>dụng</a:t>
          </a:r>
          <a:r>
            <a:rPr lang="en-US" sz="2900" kern="1200" dirty="0">
              <a:latin typeface="Times New Roman"/>
              <a:cs typeface="Times New Roman"/>
            </a:rPr>
            <a:t>.</a:t>
          </a:r>
        </a:p>
      </dsp:txBody>
      <dsp:txXfrm>
        <a:off x="0" y="3611210"/>
        <a:ext cx="8699500" cy="1804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8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1" name="Freeform: Shape 27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3" name="Freeform: Shape 29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FA92DD99-A548-4D12-B3D9-A1018AACF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7949" y="324"/>
            <a:ext cx="8224296" cy="163182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>
                <a:solidFill>
                  <a:schemeClr val="tx2"/>
                </a:solidFill>
                <a:latin typeface="Times New Roman"/>
                <a:cs typeface="Times New Roman"/>
              </a:rPr>
              <a:t>NIÊN LUẬN CƠ SỞ </a:t>
            </a:r>
            <a:br>
              <a:rPr lang="en-US" sz="4400">
                <a:latin typeface="Times New Roman"/>
                <a:cs typeface="Times New Roman"/>
              </a:rPr>
            </a:br>
            <a:r>
              <a:rPr lang="en-US" sz="4400">
                <a:solidFill>
                  <a:schemeClr val="tx2"/>
                </a:solidFill>
                <a:latin typeface="Times New Roman"/>
                <a:cs typeface="Times New Roman"/>
              </a:rPr>
              <a:t>NGÀNH KHOA HỌC MÁY TÍNH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67A07C1-62C8-4206-9703-095EC9121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701" y="167263"/>
            <a:ext cx="2284875" cy="5568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tx2"/>
                </a:solidFill>
                <a:latin typeface="Times New Roman"/>
                <a:cs typeface="Times New Roman"/>
              </a:rPr>
              <a:t>BÁO CÁO</a:t>
            </a:r>
            <a:endParaRPr lang="en-US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pic>
        <p:nvPicPr>
          <p:cNvPr id="34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9A1B7C24-CDF4-4B96-8C52-AF8CA62D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512" y="5089"/>
            <a:ext cx="1743335" cy="1451192"/>
          </a:xfrm>
          <a:prstGeom prst="rect">
            <a:avLst/>
          </a:prstGeom>
        </p:spPr>
      </p:pic>
      <p:sp>
        <p:nvSpPr>
          <p:cNvPr id="36" name="Title 11">
            <a:extLst>
              <a:ext uri="{FF2B5EF4-FFF2-40B4-BE49-F238E27FC236}">
                <a16:creationId xmlns:a16="http://schemas.microsoft.com/office/drawing/2014/main" id="{03D63E55-F0C1-4AAF-828B-FFA09C225892}"/>
              </a:ext>
            </a:extLst>
          </p:cNvPr>
          <p:cNvSpPr txBox="1">
            <a:spLocks/>
          </p:cNvSpPr>
          <p:nvPr/>
        </p:nvSpPr>
        <p:spPr>
          <a:xfrm>
            <a:off x="-3459" y="5392778"/>
            <a:ext cx="5228489" cy="10785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u="sng">
                <a:solidFill>
                  <a:schemeClr val="tx2"/>
                </a:solidFill>
                <a:latin typeface="Times New Roman"/>
                <a:cs typeface="Times New Roman"/>
              </a:rPr>
              <a:t>Sinh </a:t>
            </a:r>
            <a:r>
              <a:rPr lang="en-US" sz="2800" u="sng" err="1">
                <a:solidFill>
                  <a:schemeClr val="tx2"/>
                </a:solidFill>
                <a:latin typeface="Times New Roman"/>
                <a:cs typeface="Times New Roman"/>
              </a:rPr>
              <a:t>viên</a:t>
            </a:r>
            <a:r>
              <a:rPr lang="en-US" sz="2800" u="sng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US" sz="2800" u="sng" err="1">
                <a:solidFill>
                  <a:schemeClr val="tx2"/>
                </a:solidFill>
                <a:latin typeface="Times New Roman"/>
                <a:cs typeface="Times New Roman"/>
              </a:rPr>
              <a:t>thực</a:t>
            </a:r>
            <a:r>
              <a:rPr lang="en-US" sz="2800" u="sng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US" sz="2800" u="sng" err="1">
                <a:solidFill>
                  <a:schemeClr val="tx2"/>
                </a:solidFill>
                <a:latin typeface="Times New Roman"/>
                <a:cs typeface="Times New Roman"/>
              </a:rPr>
              <a:t>hiện</a:t>
            </a:r>
            <a:r>
              <a:rPr lang="en-US" sz="2800" u="sng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US" sz="2800">
                <a:solidFill>
                  <a:schemeClr val="tx2"/>
                </a:solidFill>
                <a:latin typeface="Times New Roman"/>
                <a:cs typeface="Times New Roman"/>
              </a:rPr>
              <a:t>Huỳnh Trương Minh Quang</a:t>
            </a:r>
          </a:p>
        </p:txBody>
      </p:sp>
      <p:sp>
        <p:nvSpPr>
          <p:cNvPr id="39" name="Title 11">
            <a:extLst>
              <a:ext uri="{FF2B5EF4-FFF2-40B4-BE49-F238E27FC236}">
                <a16:creationId xmlns:a16="http://schemas.microsoft.com/office/drawing/2014/main" id="{44EB40B6-5C98-4846-BD57-8C71AC568927}"/>
              </a:ext>
            </a:extLst>
          </p:cNvPr>
          <p:cNvSpPr txBox="1">
            <a:spLocks/>
          </p:cNvSpPr>
          <p:nvPr/>
        </p:nvSpPr>
        <p:spPr>
          <a:xfrm>
            <a:off x="7052870" y="5392777"/>
            <a:ext cx="5134544" cy="10785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u="sng" err="1">
                <a:solidFill>
                  <a:schemeClr val="tx2"/>
                </a:solidFill>
                <a:latin typeface="Times New Roman"/>
                <a:cs typeface="Times New Roman"/>
              </a:rPr>
              <a:t>Giáo</a:t>
            </a:r>
            <a:r>
              <a:rPr lang="en-US" sz="2800" u="sng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US" sz="2800" u="sng" err="1">
                <a:solidFill>
                  <a:schemeClr val="tx2"/>
                </a:solidFill>
                <a:latin typeface="Times New Roman"/>
                <a:cs typeface="Times New Roman"/>
              </a:rPr>
              <a:t>viên</a:t>
            </a:r>
            <a:r>
              <a:rPr lang="en-US" sz="2800" u="sng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US" sz="2800" u="sng" err="1">
                <a:solidFill>
                  <a:schemeClr val="tx2"/>
                </a:solidFill>
                <a:latin typeface="Times New Roman"/>
                <a:cs typeface="Times New Roman"/>
              </a:rPr>
              <a:t>hướng</a:t>
            </a:r>
            <a:r>
              <a:rPr lang="en-US" sz="2800" u="sng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US" sz="2800" u="sng" err="1">
                <a:solidFill>
                  <a:schemeClr val="tx2"/>
                </a:solidFill>
                <a:latin typeface="Times New Roman"/>
                <a:cs typeface="Times New Roman"/>
              </a:rPr>
              <a:t>dẫn</a:t>
            </a:r>
            <a:r>
              <a:rPr lang="en-US" sz="2800" u="sng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  <a:endParaRPr lang="en-US"/>
          </a:p>
          <a:p>
            <a:pPr algn="r"/>
            <a:r>
              <a:rPr lang="en-US" sz="2800">
                <a:solidFill>
                  <a:schemeClr val="tx2"/>
                </a:solidFill>
                <a:latin typeface="Times New Roman"/>
                <a:cs typeface="Times New Roman"/>
              </a:rPr>
              <a:t>TS. </a:t>
            </a:r>
            <a:r>
              <a:rPr lang="en-US" sz="2800" err="1">
                <a:solidFill>
                  <a:schemeClr val="tx2"/>
                </a:solidFill>
                <a:latin typeface="Times New Roman"/>
                <a:cs typeface="Times New Roman"/>
              </a:rPr>
              <a:t>Trần</a:t>
            </a:r>
            <a:r>
              <a:rPr lang="en-US" sz="2800">
                <a:solidFill>
                  <a:schemeClr val="tx2"/>
                </a:solidFill>
                <a:latin typeface="Times New Roman"/>
                <a:cs typeface="Times New Roman"/>
              </a:rPr>
              <a:t> Nguyễn Minh Thư</a:t>
            </a:r>
          </a:p>
        </p:txBody>
      </p:sp>
      <p:sp>
        <p:nvSpPr>
          <p:cNvPr id="41" name="Title 11">
            <a:extLst>
              <a:ext uri="{FF2B5EF4-FFF2-40B4-BE49-F238E27FC236}">
                <a16:creationId xmlns:a16="http://schemas.microsoft.com/office/drawing/2014/main" id="{D181A4E9-51F4-4185-985F-2BFDA1E9A3B4}"/>
              </a:ext>
            </a:extLst>
          </p:cNvPr>
          <p:cNvSpPr txBox="1">
            <a:spLocks/>
          </p:cNvSpPr>
          <p:nvPr/>
        </p:nvSpPr>
        <p:spPr>
          <a:xfrm>
            <a:off x="2209472" y="2303026"/>
            <a:ext cx="7952899" cy="17779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00B050"/>
                </a:solidFill>
                <a:latin typeface="Times New Roman"/>
                <a:cs typeface="Times New Roman"/>
              </a:rPr>
              <a:t>TÁI TẠO 3D CÁC ẢNH CT NGỰC SỬ DỤNG THUẬT TOÁN MARCHING CUBES</a:t>
            </a:r>
          </a:p>
        </p:txBody>
      </p:sp>
    </p:spTree>
    <p:extLst>
      <p:ext uri="{BB962C8B-B14F-4D97-AF65-F5344CB8AC3E}">
        <p14:creationId xmlns:p14="http://schemas.microsoft.com/office/powerpoint/2010/main" val="411484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223EA75-CA0E-4662-B83B-EC4BB815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6" b="1534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CB6F9-D110-4575-9667-1B06C698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28" y="5264"/>
            <a:ext cx="2698972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Giải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pháp</a:t>
            </a:r>
            <a:endParaRPr lang="en-US">
              <a:solidFill>
                <a:schemeClr val="accent6"/>
              </a:solidFill>
              <a:latin typeface="Times New Roman"/>
              <a:cs typeface="Times New Roman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F448E7-2434-4F90-8C0F-CB210695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343025"/>
            <a:ext cx="8688295" cy="17650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>
                <a:latin typeface="Times New Roman"/>
                <a:ea typeface="+mn-lt"/>
                <a:cs typeface="+mn-lt"/>
              </a:rPr>
              <a:t>Sử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dụng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lớp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pyqtgraph.opengl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để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hiển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thị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mô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hình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ba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chiều</a:t>
            </a:r>
            <a:endParaRPr lang="en-US" dirty="0" err="1">
              <a:latin typeface="Times New Roman"/>
              <a:cs typeface="Calibri" panose="020F0502020204030204"/>
            </a:endParaRPr>
          </a:p>
          <a:p>
            <a:pPr algn="just"/>
            <a:r>
              <a:rPr lang="en-US" dirty="0" err="1">
                <a:latin typeface="Times New Roman"/>
                <a:ea typeface="+mn-lt"/>
                <a:cs typeface="+mn-lt"/>
              </a:rPr>
              <a:t>Đưa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dữ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liệu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gồm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các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điểm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ảnh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và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đường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thẳng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trong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không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gian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để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hiển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thị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latin typeface="Times New Roman"/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BAA4B7-06D8-4D27-9215-D6640984A92F}"/>
              </a:ext>
            </a:extLst>
          </p:cNvPr>
          <p:cNvSpPr txBox="1">
            <a:spLocks/>
          </p:cNvSpPr>
          <p:nvPr/>
        </p:nvSpPr>
        <p:spPr>
          <a:xfrm>
            <a:off x="3130328" y="5264"/>
            <a:ext cx="68518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i="1" dirty="0">
                <a:latin typeface="Times New Roman"/>
                <a:cs typeface="Calibri Light"/>
              </a:rPr>
              <a:t>Hiển </a:t>
            </a:r>
            <a:r>
              <a:rPr lang="en-US" sz="3200" i="1" dirty="0" err="1">
                <a:latin typeface="Times New Roman"/>
                <a:cs typeface="Calibri Light"/>
              </a:rPr>
              <a:t>thị</a:t>
            </a:r>
            <a:r>
              <a:rPr lang="en-US" sz="3200" i="1" dirty="0">
                <a:latin typeface="Times New Roman"/>
                <a:cs typeface="Calibri Light"/>
              </a:rPr>
              <a:t> </a:t>
            </a:r>
            <a:r>
              <a:rPr lang="en-US" sz="3200" i="1" dirty="0" err="1">
                <a:latin typeface="Times New Roman"/>
                <a:cs typeface="Calibri Light"/>
              </a:rPr>
              <a:t>mô</a:t>
            </a:r>
            <a:r>
              <a:rPr lang="en-US" sz="3200" i="1" dirty="0">
                <a:latin typeface="Times New Roman"/>
                <a:cs typeface="Calibri Light"/>
              </a:rPr>
              <a:t> </a:t>
            </a:r>
            <a:r>
              <a:rPr lang="en-US" sz="3200" i="1" dirty="0" err="1">
                <a:latin typeface="Times New Roman"/>
                <a:cs typeface="Calibri Light"/>
              </a:rPr>
              <a:t>hình</a:t>
            </a:r>
            <a:endParaRPr lang="en-US" sz="3200" i="1">
              <a:latin typeface="Times New Roman"/>
              <a:cs typeface="Calibri Light"/>
            </a:endParaRPr>
          </a:p>
        </p:txBody>
      </p:sp>
      <p:pic>
        <p:nvPicPr>
          <p:cNvPr id="4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EC70609-464E-4D56-80F5-E6AFB8E1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65" y="3242707"/>
            <a:ext cx="6878170" cy="34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6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aser&#10;&#10;Description automatically generated">
            <a:extLst>
              <a:ext uri="{FF2B5EF4-FFF2-40B4-BE49-F238E27FC236}">
                <a16:creationId xmlns:a16="http://schemas.microsoft.com/office/drawing/2014/main" id="{5B9B24C2-3AF0-4E17-866C-2249AE9A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6951244E-EB43-4313-AD35-0A3FCC02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Kết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quả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đạt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được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780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E8F6E26-EFF6-4BDA-B6B6-A1A1FE5D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0"/>
            <a:ext cx="10083800" cy="68454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223EA75-CA0E-4662-B83B-EC4BB8152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6" b="1534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CB6F9-D110-4575-9667-1B06C698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28" y="5264"/>
            <a:ext cx="4349972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Kết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quả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đạt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được</a:t>
            </a:r>
            <a:endParaRPr lang="en-US" dirty="0" err="1">
              <a:solidFill>
                <a:schemeClr val="accent6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F448E7-2434-4F90-8C0F-CB210695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343025"/>
            <a:ext cx="8699500" cy="54181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Times New Roman"/>
                <a:ea typeface="+mn-lt"/>
                <a:cs typeface="+mn-lt"/>
              </a:rPr>
              <a:t>Ảnh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định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dạng</a:t>
            </a:r>
            <a:r>
              <a:rPr lang="en-US" dirty="0">
                <a:latin typeface="Times New Roman"/>
                <a:ea typeface="+mn-lt"/>
                <a:cs typeface="+mn-lt"/>
              </a:rPr>
              <a:t> DICOM </a:t>
            </a:r>
            <a:r>
              <a:rPr lang="en-US" dirty="0" err="1">
                <a:latin typeface="Times New Roman"/>
                <a:ea typeface="+mn-lt"/>
                <a:cs typeface="+mn-lt"/>
              </a:rPr>
              <a:t>đã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có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thể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được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đọc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và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tái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cấu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trúc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thành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dạng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khung</a:t>
            </a:r>
            <a:endParaRPr lang="en-US">
              <a:latin typeface="Times New Roman"/>
              <a:cs typeface="Calibri" panose="020F0502020204030204"/>
            </a:endParaRPr>
          </a:p>
          <a:p>
            <a:endParaRPr lang="en-US" dirty="0">
              <a:latin typeface="Times New Roman"/>
              <a:cs typeface="Calibri"/>
            </a:endParaRPr>
          </a:p>
          <a:p>
            <a:endParaRPr lang="en-US" dirty="0">
              <a:latin typeface="Times New Roman"/>
              <a:cs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B88084A-F166-4DDC-98DC-936077546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357555"/>
            <a:ext cx="4051300" cy="3476389"/>
          </a:xfrm>
          <a:prstGeom prst="rect">
            <a:avLst/>
          </a:prstGeom>
        </p:spPr>
      </p:pic>
      <p:pic>
        <p:nvPicPr>
          <p:cNvPr id="6" name="Picture 7" descr="Logo&#10;&#10;Description automatically generated">
            <a:extLst>
              <a:ext uri="{FF2B5EF4-FFF2-40B4-BE49-F238E27FC236}">
                <a16:creationId xmlns:a16="http://schemas.microsoft.com/office/drawing/2014/main" id="{C9EDCE00-8E1D-431F-8539-2D94AFFBB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0" y="2352566"/>
            <a:ext cx="3530600" cy="346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9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E8F6E26-EFF6-4BDA-B6B6-A1A1FE5D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0"/>
            <a:ext cx="10083800" cy="68454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223EA75-CA0E-4662-B83B-EC4BB8152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6" b="1534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CECF591-6191-40B5-B068-7EF9C219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2604491"/>
            <a:ext cx="4051300" cy="3046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CB6F9-D110-4575-9667-1B06C698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28" y="5264"/>
            <a:ext cx="4349972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Kết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quả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đạt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được</a:t>
            </a:r>
            <a:endParaRPr lang="en-US" dirty="0" err="1">
              <a:solidFill>
                <a:schemeClr val="accent6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F448E7-2434-4F90-8C0F-CB210695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343025"/>
            <a:ext cx="8699500" cy="54181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Times New Roman"/>
                <a:cs typeface="Calibri"/>
              </a:rPr>
              <a:t>Có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dirty="0" err="1">
                <a:latin typeface="Times New Roman"/>
                <a:cs typeface="Calibri"/>
              </a:rPr>
              <a:t>thể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dirty="0" err="1">
                <a:latin typeface="Times New Roman"/>
                <a:cs typeface="Calibri"/>
              </a:rPr>
              <a:t>tạo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dirty="0" err="1">
                <a:latin typeface="Times New Roman"/>
                <a:cs typeface="Calibri"/>
              </a:rPr>
              <a:t>mô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dirty="0" err="1">
                <a:latin typeface="Times New Roman"/>
                <a:cs typeface="Calibri"/>
              </a:rPr>
              <a:t>hình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dirty="0" err="1">
                <a:latin typeface="Times New Roman"/>
                <a:cs typeface="Calibri"/>
              </a:rPr>
              <a:t>ba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dirty="0" err="1">
                <a:latin typeface="Times New Roman"/>
                <a:cs typeface="Calibri"/>
              </a:rPr>
              <a:t>chiều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và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dirty="0" err="1">
                <a:latin typeface="Times New Roman"/>
                <a:cs typeface="Calibri"/>
              </a:rPr>
              <a:t>cho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dirty="0" err="1">
                <a:latin typeface="Times New Roman"/>
                <a:cs typeface="Calibri"/>
              </a:rPr>
              <a:t>phép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tương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dirty="0" err="1">
                <a:latin typeface="Times New Roman"/>
                <a:cs typeface="Calibri"/>
              </a:rPr>
              <a:t>tác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dirty="0" err="1">
                <a:latin typeface="Times New Roman"/>
                <a:cs typeface="Calibri"/>
              </a:rPr>
              <a:t>xoay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dirty="0" err="1">
                <a:latin typeface="Times New Roman"/>
                <a:cs typeface="Calibri"/>
              </a:rPr>
              <a:t>thu</a:t>
            </a:r>
            <a:r>
              <a:rPr lang="en-US" dirty="0">
                <a:latin typeface="Times New Roman"/>
                <a:cs typeface="Calibri"/>
              </a:rPr>
              <a:t>, </a:t>
            </a:r>
            <a:r>
              <a:rPr lang="en-US" dirty="0" err="1">
                <a:latin typeface="Times New Roman"/>
                <a:cs typeface="Calibri"/>
              </a:rPr>
              <a:t>phóng</a:t>
            </a:r>
          </a:p>
        </p:txBody>
      </p:sp>
      <p:pic>
        <p:nvPicPr>
          <p:cNvPr id="3" name="Picture 7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14A6BA6E-B56D-4133-B9BF-BDC81C20D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2599070"/>
            <a:ext cx="3822700" cy="30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67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aser&#10;&#10;Description automatically generated">
            <a:extLst>
              <a:ext uri="{FF2B5EF4-FFF2-40B4-BE49-F238E27FC236}">
                <a16:creationId xmlns:a16="http://schemas.microsoft.com/office/drawing/2014/main" id="{5B9B24C2-3AF0-4E17-866C-2249AE9A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6951244E-EB43-4313-AD35-0A3FCC02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Kết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luận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và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hướng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phát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triển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307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E8F6E26-EFF6-4BDA-B6B6-A1A1FE5D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0"/>
            <a:ext cx="10083800" cy="68454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223EA75-CA0E-4662-B83B-EC4BB8152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6" b="1534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CB6F9-D110-4575-9667-1B06C698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28" y="5264"/>
            <a:ext cx="8769572" cy="1198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Hướng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 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phát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 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triển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F448E7-2434-4F90-8C0F-CB210695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343025"/>
            <a:ext cx="8699500" cy="9731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latin typeface="Times New Roman"/>
                <a:cs typeface="Calibri"/>
              </a:rPr>
              <a:t>Nguyên </a:t>
            </a:r>
            <a:r>
              <a:rPr lang="en-US" dirty="0" err="1">
                <a:latin typeface="Times New Roman"/>
                <a:cs typeface="Calibri"/>
              </a:rPr>
              <a:t>cứu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thêm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về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các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solidFill>
                  <a:schemeClr val="accent2"/>
                </a:solidFill>
                <a:latin typeface="Times New Roman"/>
                <a:cs typeface="Calibri"/>
              </a:rPr>
              <a:t>thuật</a:t>
            </a:r>
            <a:r>
              <a:rPr lang="en-US" dirty="0">
                <a:solidFill>
                  <a:schemeClr val="accent2"/>
                </a:solidFill>
                <a:latin typeface="Times New Roman"/>
                <a:cs typeface="Calibri"/>
              </a:rPr>
              <a:t> </a:t>
            </a:r>
            <a:r>
              <a:rPr lang="en-US" dirty="0" err="1">
                <a:solidFill>
                  <a:schemeClr val="accent2"/>
                </a:solidFill>
                <a:latin typeface="Times New Roman"/>
                <a:cs typeface="Calibri"/>
              </a:rPr>
              <a:t>toán</a:t>
            </a:r>
            <a:r>
              <a:rPr lang="en-US" dirty="0">
                <a:solidFill>
                  <a:schemeClr val="accent2"/>
                </a:solidFill>
                <a:latin typeface="Times New Roman"/>
                <a:cs typeface="Calibri"/>
              </a:rPr>
              <a:t> </a:t>
            </a:r>
            <a:r>
              <a:rPr lang="en-US" dirty="0" err="1">
                <a:solidFill>
                  <a:schemeClr val="accent2"/>
                </a:solidFill>
                <a:latin typeface="Times New Roman"/>
                <a:cs typeface="Calibri"/>
              </a:rPr>
              <a:t>tái</a:t>
            </a:r>
            <a:r>
              <a:rPr lang="en-US" dirty="0">
                <a:solidFill>
                  <a:schemeClr val="accent2"/>
                </a:solidFill>
                <a:latin typeface="Times New Roman"/>
                <a:cs typeface="Calibri"/>
              </a:rPr>
              <a:t> </a:t>
            </a:r>
            <a:r>
              <a:rPr lang="en-US" dirty="0" err="1">
                <a:solidFill>
                  <a:schemeClr val="accent2"/>
                </a:solidFill>
                <a:latin typeface="Times New Roman"/>
                <a:cs typeface="Calibri"/>
              </a:rPr>
              <a:t>tạo</a:t>
            </a:r>
            <a:r>
              <a:rPr lang="en-US" dirty="0">
                <a:solidFill>
                  <a:schemeClr val="accent2"/>
                </a:solidFill>
                <a:latin typeface="Times New Roman"/>
                <a:cs typeface="Calibri"/>
              </a:rPr>
              <a:t> </a:t>
            </a:r>
            <a:r>
              <a:rPr lang="en-US" dirty="0" err="1">
                <a:solidFill>
                  <a:schemeClr val="accent2"/>
                </a:solidFill>
                <a:latin typeface="Times New Roman"/>
                <a:cs typeface="Calibri"/>
              </a:rPr>
              <a:t>bề</a:t>
            </a:r>
            <a:r>
              <a:rPr lang="en-US" dirty="0">
                <a:solidFill>
                  <a:schemeClr val="accent2"/>
                </a:solidFill>
                <a:latin typeface="Times New Roman"/>
                <a:cs typeface="Calibri"/>
              </a:rPr>
              <a:t> </a:t>
            </a:r>
            <a:r>
              <a:rPr lang="en-US" dirty="0" err="1">
                <a:solidFill>
                  <a:schemeClr val="accent2"/>
                </a:solidFill>
                <a:latin typeface="Times New Roman"/>
                <a:cs typeface="Calibri"/>
              </a:rPr>
              <a:t>mặt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khác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đểso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sánh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và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solidFill>
                  <a:schemeClr val="accent2"/>
                </a:solidFill>
                <a:latin typeface="Times New Roman"/>
                <a:cs typeface="Calibri"/>
              </a:rPr>
              <a:t>cải</a:t>
            </a:r>
            <a:r>
              <a:rPr lang="en-US" dirty="0">
                <a:solidFill>
                  <a:schemeClr val="accent2"/>
                </a:solidFill>
                <a:latin typeface="Times New Roman"/>
                <a:cs typeface="Calibri"/>
              </a:rPr>
              <a:t> </a:t>
            </a:r>
            <a:r>
              <a:rPr lang="en-US" dirty="0" err="1">
                <a:solidFill>
                  <a:schemeClr val="accent2"/>
                </a:solidFill>
                <a:latin typeface="Times New Roman"/>
                <a:cs typeface="Calibri"/>
              </a:rPr>
              <a:t>thiện</a:t>
            </a:r>
            <a:r>
              <a:rPr lang="en-US" dirty="0">
                <a:solidFill>
                  <a:schemeClr val="accent2"/>
                </a:solidFill>
                <a:latin typeface="Times New Roman"/>
                <a:cs typeface="Calibri"/>
              </a:rPr>
              <a:t> </a:t>
            </a:r>
            <a:r>
              <a:rPr lang="en-US" dirty="0" err="1">
                <a:solidFill>
                  <a:schemeClr val="accent2"/>
                </a:solidFill>
                <a:latin typeface="Times New Roman"/>
                <a:cs typeface="Calibri"/>
              </a:rPr>
              <a:t>tốc</a:t>
            </a:r>
            <a:r>
              <a:rPr lang="en-US" dirty="0">
                <a:solidFill>
                  <a:schemeClr val="accent2"/>
                </a:solidFill>
                <a:latin typeface="Times New Roman"/>
                <a:cs typeface="Calibri"/>
              </a:rPr>
              <a:t> </a:t>
            </a:r>
            <a:r>
              <a:rPr lang="en-US" dirty="0" err="1">
                <a:solidFill>
                  <a:schemeClr val="accent2"/>
                </a:solidFill>
                <a:latin typeface="Times New Roman"/>
                <a:cs typeface="Calibri"/>
              </a:rPr>
              <a:t>độ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tái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tạo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mô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hình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ba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 err="1">
                <a:latin typeface="Times New Roman"/>
                <a:cs typeface="Calibri"/>
              </a:rPr>
              <a:t>chiều</a:t>
            </a:r>
            <a:r>
              <a:rPr lang="en-US" dirty="0">
                <a:latin typeface="Times New Roman"/>
                <a:cs typeface="Calibri"/>
              </a:rPr>
              <a:t>.</a:t>
            </a:r>
            <a:endParaRPr lang="en-US" dirty="0">
              <a:latin typeface="Calibri" panose="020F0502020204030204"/>
              <a:cs typeface="Calibri"/>
            </a:endParaRPr>
          </a:p>
          <a:p>
            <a:pPr algn="just"/>
            <a:endParaRPr lang="en-US" dirty="0">
              <a:latin typeface="Times New Roman"/>
              <a:cs typeface="Calibri"/>
            </a:endParaRPr>
          </a:p>
        </p:txBody>
      </p:sp>
      <p:pic>
        <p:nvPicPr>
          <p:cNvPr id="4" name="Picture 5" descr="A picture containing text, different, colorful, several&#10;&#10;Description automatically generated">
            <a:extLst>
              <a:ext uri="{FF2B5EF4-FFF2-40B4-BE49-F238E27FC236}">
                <a16:creationId xmlns:a16="http://schemas.microsoft.com/office/drawing/2014/main" id="{E4EEBB68-DFEA-4A30-9F3A-D1C6BF84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2308372"/>
            <a:ext cx="4025900" cy="403195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31854D0-7A77-4871-AC69-9F1C7E7A8731}"/>
              </a:ext>
            </a:extLst>
          </p:cNvPr>
          <p:cNvSpPr txBox="1">
            <a:spLocks/>
          </p:cNvSpPr>
          <p:nvPr/>
        </p:nvSpPr>
        <p:spPr>
          <a:xfrm>
            <a:off x="215900" y="2308225"/>
            <a:ext cx="4787900" cy="4554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000" dirty="0" err="1">
                <a:latin typeface="Times New Roman"/>
                <a:cs typeface="Calibri"/>
              </a:rPr>
              <a:t>Thêm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latin typeface="Times New Roman"/>
                <a:cs typeface="Calibri"/>
              </a:rPr>
              <a:t>vào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latin typeface="Times New Roman"/>
                <a:cs typeface="Calibri"/>
              </a:rPr>
              <a:t>các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latin typeface="Times New Roman"/>
                <a:cs typeface="Calibri"/>
              </a:rPr>
              <a:t>phương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latin typeface="Times New Roman"/>
                <a:cs typeface="Calibri"/>
              </a:rPr>
              <a:t>pháp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hậu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 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xử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 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lý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latin typeface="Times New Roman"/>
                <a:cs typeface="Calibri"/>
              </a:rPr>
              <a:t>mô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latin typeface="Times New Roman"/>
                <a:cs typeface="Calibri"/>
              </a:rPr>
              <a:t>hình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latin typeface="Times New Roman"/>
                <a:cs typeface="Calibri"/>
              </a:rPr>
              <a:t>giúp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latin typeface="Times New Roman"/>
                <a:cs typeface="Calibri"/>
              </a:rPr>
              <a:t>hiển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thị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latin typeface="Times New Roman"/>
                <a:cs typeface="Calibri"/>
              </a:rPr>
              <a:t>một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latin typeface="Times New Roman"/>
                <a:cs typeface="Calibri"/>
              </a:rPr>
              <a:t>cách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phân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 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biệt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và</a:t>
            </a:r>
            <a:r>
              <a:rPr lang="en-US" sz="3000" dirty="0">
                <a:latin typeface="Times New Roman"/>
                <a:cs typeface="Calibri"/>
              </a:rPr>
              <a:t> 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rõ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nét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hơn</a:t>
            </a:r>
            <a:r>
              <a:rPr lang="en-US" sz="3000" dirty="0">
                <a:latin typeface="Times New Roman"/>
                <a:cs typeface="Calibri"/>
              </a:rPr>
              <a:t> ở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từng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 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cơ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 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quan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, 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bộ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phận</a:t>
            </a:r>
            <a:r>
              <a:rPr lang="en-US" sz="3000" dirty="0">
                <a:latin typeface="Times New Roman"/>
                <a:cs typeface="Calibri"/>
              </a:rPr>
              <a:t>.</a:t>
            </a:r>
            <a:endParaRPr lang="en-US" sz="3000" dirty="0">
              <a:latin typeface="Calibri" panose="020F0502020204030204"/>
              <a:cs typeface="Calibri"/>
            </a:endParaRPr>
          </a:p>
          <a:p>
            <a:pPr algn="just"/>
            <a:r>
              <a:rPr lang="en-US" sz="3000" dirty="0" err="1">
                <a:latin typeface="Times New Roman"/>
                <a:cs typeface="Calibri"/>
              </a:rPr>
              <a:t>Áp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dụng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máy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học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cho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phép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học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hỏi</a:t>
            </a:r>
            <a:r>
              <a:rPr lang="en-US" sz="3000" dirty="0">
                <a:latin typeface="Times New Roman"/>
                <a:cs typeface="Calibri"/>
              </a:rPr>
              <a:t>,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nhận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diện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vật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thể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lạ</a:t>
            </a:r>
            <a:r>
              <a:rPr lang="en-US" sz="3000" dirty="0">
                <a:latin typeface="Times New Roman"/>
                <a:cs typeface="Calibri"/>
              </a:rPr>
              <a:t>,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chuẩn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đoán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bằng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trí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tuệ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nhân</a:t>
            </a:r>
            <a:r>
              <a:rPr lang="en-US" sz="3000" dirty="0">
                <a:latin typeface="Times New Roman"/>
                <a:cs typeface="Calibri"/>
              </a:rPr>
              <a:t> </a:t>
            </a:r>
            <a:r>
              <a:rPr lang="en-US" sz="3000" dirty="0" err="1">
                <a:latin typeface="Times New Roman"/>
                <a:cs typeface="Calibri"/>
              </a:rPr>
              <a:t>tạo</a:t>
            </a:r>
            <a:r>
              <a:rPr lang="en-US" sz="3000" dirty="0">
                <a:latin typeface="Times New Roman"/>
                <a:cs typeface="Calibri"/>
              </a:rPr>
              <a:t>,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phát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 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hiện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tế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bào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ung</a:t>
            </a:r>
            <a:r>
              <a:rPr lang="en-US" sz="3000" dirty="0">
                <a:solidFill>
                  <a:srgbClr val="FF0000"/>
                </a:solidFill>
                <a:latin typeface="Times New Roman"/>
                <a:cs typeface="Calibri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/>
                <a:cs typeface="Calibri"/>
              </a:rPr>
              <a:t>thư</a:t>
            </a:r>
            <a:endParaRPr lang="en-US" sz="3000" dirty="0">
              <a:solidFill>
                <a:srgbClr val="FF0000"/>
              </a:solidFill>
              <a:latin typeface="Times New Roman"/>
              <a:cs typeface="Calibri"/>
            </a:endParaRPr>
          </a:p>
          <a:p>
            <a:pPr algn="just"/>
            <a:endParaRPr lang="en-US" sz="3000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452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8C04C9-F73B-49F9-9AA3-FF5E6E8A5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8" t="8523" r="1506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2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8D84220-5CE8-4EB1-A2AA-0E3739B42820}"/>
              </a:ext>
            </a:extLst>
          </p:cNvPr>
          <p:cNvSpPr txBox="1">
            <a:spLocks/>
          </p:cNvSpPr>
          <p:nvPr/>
        </p:nvSpPr>
        <p:spPr>
          <a:xfrm>
            <a:off x="976422" y="693095"/>
            <a:ext cx="3196814" cy="1762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s-ES_trad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Cảm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ơn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cô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bạn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đã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lắng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nghe</a:t>
            </a:r>
          </a:p>
        </p:txBody>
      </p:sp>
    </p:spTree>
    <p:extLst>
      <p:ext uri="{BB962C8B-B14F-4D97-AF65-F5344CB8AC3E}">
        <p14:creationId xmlns:p14="http://schemas.microsoft.com/office/powerpoint/2010/main" val="380685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picture containing different, bunch, lots, several&#10;&#10;Description automatically generated">
            <a:extLst>
              <a:ext uri="{FF2B5EF4-FFF2-40B4-BE49-F238E27FC236}">
                <a16:creationId xmlns:a16="http://schemas.microsoft.com/office/drawing/2014/main" id="{0AF3C3C1-38AE-4FBA-A008-FFD970EC4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586" r="2" b="25519"/>
          <a:stretch/>
        </p:blipFill>
        <p:spPr>
          <a:xfrm>
            <a:off x="447772" y="-2405823"/>
            <a:ext cx="11171196" cy="5468481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691C1C3-0677-4054-A61C-343ADBAC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92" y="3298303"/>
            <a:ext cx="5839217" cy="720140"/>
          </a:xfrm>
        </p:spPr>
        <p:txBody>
          <a:bodyPr/>
          <a:lstStyle/>
          <a:p>
            <a:pPr algn="ctr"/>
            <a:r>
              <a:rPr lang="en-US" b="1" err="1">
                <a:solidFill>
                  <a:srgbClr val="00B050"/>
                </a:solidFill>
                <a:latin typeface="Times New Roman"/>
                <a:cs typeface="Calibri Light"/>
              </a:rPr>
              <a:t>Nội</a:t>
            </a:r>
            <a:r>
              <a:rPr lang="en-US" b="1">
                <a:solidFill>
                  <a:srgbClr val="00B050"/>
                </a:solidFill>
                <a:latin typeface="Times New Roman"/>
                <a:cs typeface="Calibri Light"/>
              </a:rPr>
              <a:t> dung </a:t>
            </a:r>
            <a:r>
              <a:rPr lang="en-US" b="1" err="1">
                <a:solidFill>
                  <a:srgbClr val="00B050"/>
                </a:solidFill>
                <a:latin typeface="Times New Roman"/>
                <a:cs typeface="Calibri Light"/>
              </a:rPr>
              <a:t>chính</a:t>
            </a:r>
            <a:endParaRPr lang="en-US" b="1">
              <a:solidFill>
                <a:srgbClr val="00B050"/>
              </a:solidFill>
              <a:latin typeface="Times New Roman"/>
              <a:cs typeface="Calibri Ligh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D7A1DC8-DCAF-438A-A1AC-4D2656A93907}"/>
              </a:ext>
            </a:extLst>
          </p:cNvPr>
          <p:cNvSpPr txBox="1">
            <a:spLocks/>
          </p:cNvSpPr>
          <p:nvPr/>
        </p:nvSpPr>
        <p:spPr>
          <a:xfrm>
            <a:off x="406052" y="4473662"/>
            <a:ext cx="3448834" cy="500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err="1">
                <a:latin typeface="Times New Roman"/>
                <a:cs typeface="Calibri Light"/>
              </a:rPr>
              <a:t>Vấn</a:t>
            </a:r>
            <a:r>
              <a:rPr lang="en-US" sz="3200">
                <a:latin typeface="Times New Roman"/>
                <a:cs typeface="Calibri Light"/>
              </a:rPr>
              <a:t> </a:t>
            </a:r>
            <a:r>
              <a:rPr lang="en-US" sz="3200" err="1">
                <a:latin typeface="Times New Roman"/>
                <a:cs typeface="Calibri Light"/>
              </a:rPr>
              <a:t>đề</a:t>
            </a:r>
            <a:r>
              <a:rPr lang="en-US" sz="3200">
                <a:latin typeface="Times New Roman"/>
                <a:cs typeface="Calibri Light"/>
              </a:rPr>
              <a:t> </a:t>
            </a:r>
            <a:r>
              <a:rPr lang="en-US" sz="3200" err="1">
                <a:latin typeface="Times New Roman"/>
                <a:cs typeface="Calibri Light"/>
              </a:rPr>
              <a:t>nghiên</a:t>
            </a:r>
            <a:r>
              <a:rPr lang="en-US" sz="3200">
                <a:latin typeface="Times New Roman"/>
                <a:cs typeface="Calibri Light"/>
              </a:rPr>
              <a:t> </a:t>
            </a:r>
            <a:r>
              <a:rPr lang="en-US" sz="3200" err="1">
                <a:latin typeface="Times New Roman"/>
                <a:cs typeface="Calibri Light"/>
              </a:rPr>
              <a:t>cứu</a:t>
            </a:r>
          </a:p>
        </p:txBody>
      </p:sp>
      <p:pic>
        <p:nvPicPr>
          <p:cNvPr id="18" name="Graphic 18" descr="Customer review with solid fill">
            <a:extLst>
              <a:ext uri="{FF2B5EF4-FFF2-40B4-BE49-F238E27FC236}">
                <a16:creationId xmlns:a16="http://schemas.microsoft.com/office/drawing/2014/main" id="{D35A6C36-48E2-4B91-A53B-CB9697D9B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7046" y="3859060"/>
            <a:ext cx="601250" cy="601250"/>
          </a:xfrm>
          <a:prstGeom prst="rect">
            <a:avLst/>
          </a:prstGeom>
        </p:spPr>
      </p:pic>
      <p:pic>
        <p:nvPicPr>
          <p:cNvPr id="19" name="Graphic 19" descr="Heart organ with solid fill">
            <a:extLst>
              <a:ext uri="{FF2B5EF4-FFF2-40B4-BE49-F238E27FC236}">
                <a16:creationId xmlns:a16="http://schemas.microsoft.com/office/drawing/2014/main" id="{F3FEFC8A-9821-4C41-84B6-C9397A47F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24581" y="3838183"/>
            <a:ext cx="590811" cy="601250"/>
          </a:xfrm>
          <a:prstGeom prst="rect">
            <a:avLst/>
          </a:prstGeom>
        </p:spPr>
      </p:pic>
      <p:pic>
        <p:nvPicPr>
          <p:cNvPr id="20" name="Graphic 20" descr="Single gear with solid fill">
            <a:extLst>
              <a:ext uri="{FF2B5EF4-FFF2-40B4-BE49-F238E27FC236}">
                <a16:creationId xmlns:a16="http://schemas.microsoft.com/office/drawing/2014/main" id="{7E1CEC37-78C0-4423-B1D1-116EC5AF7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8746" y="4944650"/>
            <a:ext cx="695195" cy="695195"/>
          </a:xfrm>
          <a:prstGeom prst="rect">
            <a:avLst/>
          </a:prstGeom>
        </p:spPr>
      </p:pic>
      <p:pic>
        <p:nvPicPr>
          <p:cNvPr id="21" name="Graphic 21" descr="Venn diagram with solid fill">
            <a:extLst>
              <a:ext uri="{FF2B5EF4-FFF2-40B4-BE49-F238E27FC236}">
                <a16:creationId xmlns:a16="http://schemas.microsoft.com/office/drawing/2014/main" id="{64378FF2-9463-4CDC-B6A2-B3A9BC5B5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81239" y="5039292"/>
            <a:ext cx="705633" cy="69519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6AE582A-7508-40F5-9624-4FEAB94AC867}"/>
              </a:ext>
            </a:extLst>
          </p:cNvPr>
          <p:cNvSpPr txBox="1">
            <a:spLocks/>
          </p:cNvSpPr>
          <p:nvPr/>
        </p:nvSpPr>
        <p:spPr>
          <a:xfrm>
            <a:off x="8318325" y="4557168"/>
            <a:ext cx="3615847" cy="500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>
                <a:latin typeface="Times New Roman"/>
                <a:cs typeface="Calibri Light"/>
              </a:rPr>
              <a:t>Kết</a:t>
            </a:r>
            <a:r>
              <a:rPr lang="en-US" sz="3200" dirty="0">
                <a:latin typeface="Times New Roman"/>
                <a:cs typeface="Calibri Light"/>
              </a:rPr>
              <a:t> </a:t>
            </a:r>
            <a:r>
              <a:rPr lang="en-US" sz="3200" dirty="0" err="1">
                <a:latin typeface="Times New Roman"/>
                <a:cs typeface="Calibri Light"/>
              </a:rPr>
              <a:t>luận</a:t>
            </a:r>
            <a:r>
              <a:rPr lang="en-US" sz="3200" dirty="0">
                <a:latin typeface="Times New Roman"/>
                <a:cs typeface="Calibri Light"/>
              </a:rPr>
              <a:t> </a:t>
            </a:r>
            <a:r>
              <a:rPr lang="en-US" sz="3200" dirty="0" err="1">
                <a:latin typeface="Times New Roman"/>
                <a:cs typeface="Calibri Light"/>
              </a:rPr>
              <a:t>và</a:t>
            </a:r>
            <a:r>
              <a:rPr lang="en-US" sz="3200" dirty="0">
                <a:latin typeface="Times New Roman"/>
                <a:cs typeface="Calibri Light"/>
              </a:rPr>
              <a:t> </a:t>
            </a:r>
            <a:r>
              <a:rPr lang="en-US" sz="3200" dirty="0" err="1">
                <a:latin typeface="Times New Roman"/>
                <a:cs typeface="Calibri Light"/>
              </a:rPr>
              <a:t>hướng</a:t>
            </a:r>
            <a:r>
              <a:rPr lang="en-US" sz="3200" dirty="0">
                <a:latin typeface="Times New Roman"/>
                <a:cs typeface="Calibri Light"/>
              </a:rPr>
              <a:t> </a:t>
            </a:r>
            <a:r>
              <a:rPr lang="en-US" sz="3200" dirty="0" err="1">
                <a:latin typeface="Times New Roman"/>
                <a:cs typeface="Calibri Light"/>
              </a:rPr>
              <a:t>phát</a:t>
            </a:r>
            <a:r>
              <a:rPr lang="en-US" sz="3200" dirty="0">
                <a:latin typeface="Times New Roman"/>
                <a:cs typeface="Calibri Light"/>
              </a:rPr>
              <a:t> </a:t>
            </a:r>
            <a:r>
              <a:rPr lang="en-US" sz="3200" dirty="0" err="1">
                <a:latin typeface="Times New Roman"/>
                <a:cs typeface="Calibri Light"/>
              </a:rPr>
              <a:t>triển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82CED04-F5DF-4048-AB40-8009B744A2FC}"/>
              </a:ext>
            </a:extLst>
          </p:cNvPr>
          <p:cNvSpPr txBox="1">
            <a:spLocks/>
          </p:cNvSpPr>
          <p:nvPr/>
        </p:nvSpPr>
        <p:spPr>
          <a:xfrm>
            <a:off x="6053202" y="5726264"/>
            <a:ext cx="3448834" cy="500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err="1">
                <a:latin typeface="Times New Roman"/>
                <a:cs typeface="Calibri Light"/>
              </a:rPr>
              <a:t>Kết</a:t>
            </a:r>
            <a:r>
              <a:rPr lang="en-US" sz="3200">
                <a:latin typeface="Times New Roman"/>
                <a:cs typeface="Calibri Light"/>
              </a:rPr>
              <a:t> </a:t>
            </a:r>
            <a:r>
              <a:rPr lang="en-US" sz="3200" err="1">
                <a:latin typeface="Times New Roman"/>
                <a:cs typeface="Calibri Light"/>
              </a:rPr>
              <a:t>quả</a:t>
            </a:r>
            <a:r>
              <a:rPr lang="en-US" sz="3200">
                <a:latin typeface="Times New Roman"/>
                <a:cs typeface="Calibri Light"/>
              </a:rPr>
              <a:t> </a:t>
            </a:r>
            <a:r>
              <a:rPr lang="en-US" sz="3200" err="1">
                <a:latin typeface="Times New Roman"/>
                <a:cs typeface="Calibri Light"/>
              </a:rPr>
              <a:t>đạt</a:t>
            </a:r>
            <a:r>
              <a:rPr lang="en-US" sz="3200">
                <a:latin typeface="Times New Roman"/>
                <a:cs typeface="Calibri Light"/>
              </a:rPr>
              <a:t> </a:t>
            </a:r>
            <a:r>
              <a:rPr lang="en-US" sz="3200" err="1">
                <a:latin typeface="Times New Roman"/>
                <a:cs typeface="Calibri Light"/>
              </a:rPr>
              <a:t>được</a:t>
            </a:r>
            <a:endParaRPr lang="en-US" err="1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A84DCB-360C-491F-89AF-A403E14D9B03}"/>
              </a:ext>
            </a:extLst>
          </p:cNvPr>
          <p:cNvSpPr txBox="1">
            <a:spLocks/>
          </p:cNvSpPr>
          <p:nvPr/>
        </p:nvSpPr>
        <p:spPr>
          <a:xfrm>
            <a:off x="2712928" y="5632319"/>
            <a:ext cx="3448834" cy="500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err="1">
                <a:latin typeface="Times New Roman"/>
                <a:cs typeface="Calibri Light"/>
              </a:rPr>
              <a:t>Giải</a:t>
            </a:r>
            <a:r>
              <a:rPr lang="en-US" sz="3200">
                <a:latin typeface="Times New Roman"/>
                <a:cs typeface="Calibri Light"/>
              </a:rPr>
              <a:t> </a:t>
            </a:r>
            <a:r>
              <a:rPr lang="en-US" sz="3200" err="1">
                <a:latin typeface="Times New Roman"/>
                <a:cs typeface="Calibri Light"/>
              </a:rPr>
              <a:t>pháp</a:t>
            </a:r>
          </a:p>
        </p:txBody>
      </p:sp>
    </p:spTree>
    <p:extLst>
      <p:ext uri="{BB962C8B-B14F-4D97-AF65-F5344CB8AC3E}">
        <p14:creationId xmlns:p14="http://schemas.microsoft.com/office/powerpoint/2010/main" val="377039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aser&#10;&#10;Description automatically generated">
            <a:extLst>
              <a:ext uri="{FF2B5EF4-FFF2-40B4-BE49-F238E27FC236}">
                <a16:creationId xmlns:a16="http://schemas.microsoft.com/office/drawing/2014/main" id="{5B9B24C2-3AF0-4E17-866C-2249AE9A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6951244E-EB43-4313-AD35-0A3FCC02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Vấn</a:t>
            </a: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en-US" sz="40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đề</a:t>
            </a: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en-US" sz="40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nghiên</a:t>
            </a: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en-US" sz="40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cứu</a:t>
            </a:r>
            <a:endParaRPr lang="en-US" sz="400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72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8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2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74749-036F-4712-9115-B7C561B0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-4233"/>
            <a:ext cx="6034826" cy="12290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Times New Roman"/>
                <a:cs typeface="Times New Roman"/>
              </a:rPr>
              <a:t>Vấn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Times New Roman"/>
              </a:rPr>
              <a:t>đề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Times New Roman"/>
              </a:rPr>
              <a:t>nghiên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Times New Roman"/>
              </a:rPr>
              <a:t>cứu</a:t>
            </a:r>
            <a:endParaRPr lang="en-US" dirty="0">
              <a:solidFill>
                <a:schemeClr val="accent6"/>
              </a:solidFill>
              <a:latin typeface="Times New Roman"/>
              <a:cs typeface="Times New Roman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9AC6C3-AFAD-46CD-84AF-2132DD79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035881"/>
            <a:ext cx="6415828" cy="58268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14300" algn="just">
              <a:spcAft>
                <a:spcPts val="600"/>
              </a:spcAft>
            </a:pPr>
            <a:r>
              <a:rPr lang="en-US" dirty="0">
                <a:latin typeface="Times New Roman"/>
                <a:cs typeface="Times New Roman"/>
              </a:rPr>
              <a:t>Trong y </a:t>
            </a:r>
            <a:r>
              <a:rPr lang="en-US" dirty="0" err="1">
                <a:latin typeface="Times New Roman"/>
                <a:cs typeface="Times New Roman"/>
              </a:rPr>
              <a:t>học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ảnh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chụp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cắt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lớp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được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sử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dụng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để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chuẩn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đoán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phát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hiện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bệnh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lý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bên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trong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cơ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thể</a:t>
            </a:r>
            <a:endParaRPr lang="en-US" dirty="0">
              <a:latin typeface="Times New Roman"/>
              <a:cs typeface="Times New Roman"/>
            </a:endParaRPr>
          </a:p>
          <a:p>
            <a:pPr marL="114300" algn="just">
              <a:spcAft>
                <a:spcPts val="600"/>
              </a:spcAft>
            </a:pPr>
            <a:r>
              <a:rPr lang="en-US" dirty="0" err="1">
                <a:latin typeface="Times New Roman"/>
                <a:cs typeface="Times New Roman"/>
              </a:rPr>
              <a:t>Ảnh</a:t>
            </a:r>
            <a:r>
              <a:rPr lang="en-US" dirty="0">
                <a:latin typeface="Times New Roman"/>
                <a:cs typeface="Times New Roman"/>
              </a:rPr>
              <a:t> CT </a:t>
            </a:r>
            <a:r>
              <a:rPr lang="en-US" dirty="0" err="1">
                <a:latin typeface="Times New Roman"/>
                <a:cs typeface="Times New Roman"/>
              </a:rPr>
              <a:t>tại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khu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vực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bụng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ngực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có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thể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phát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hiện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khối</a:t>
            </a:r>
            <a:r>
              <a:rPr lang="en-US" dirty="0">
                <a:latin typeface="Times New Roman"/>
                <a:cs typeface="Times New Roman"/>
              </a:rPr>
              <a:t> u </a:t>
            </a:r>
            <a:r>
              <a:rPr lang="en-US" dirty="0" err="1">
                <a:latin typeface="Times New Roman"/>
                <a:cs typeface="Times New Roman"/>
              </a:rPr>
              <a:t>hoặc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bất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kỳ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vết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sưng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viêm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nào</a:t>
            </a:r>
            <a:r>
              <a:rPr lang="en-US" dirty="0">
                <a:latin typeface="Times New Roman"/>
                <a:cs typeface="Times New Roman"/>
              </a:rPr>
              <a:t> ở </a:t>
            </a:r>
            <a:r>
              <a:rPr lang="en-US" dirty="0" err="1">
                <a:latin typeface="Times New Roman"/>
                <a:cs typeface="Times New Roman"/>
              </a:rPr>
              <a:t>các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nội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tạng</a:t>
            </a:r>
            <a:r>
              <a:rPr lang="en-US" dirty="0">
                <a:latin typeface="Times New Roman"/>
                <a:cs typeface="Times New Roman"/>
              </a:rPr>
              <a:t>. </a:t>
            </a:r>
            <a:r>
              <a:rPr lang="en-US" dirty="0" err="1">
                <a:latin typeface="Times New Roman"/>
                <a:cs typeface="Times New Roman"/>
              </a:rPr>
              <a:t>Nhận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thấy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được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các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vết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rách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của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các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lá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lách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thận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và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gan</a:t>
            </a:r>
            <a:r>
              <a:rPr lang="en-US" dirty="0">
                <a:latin typeface="Times New Roman"/>
                <a:cs typeface="Times New Roman"/>
              </a:rPr>
              <a:t>. </a:t>
            </a:r>
          </a:p>
          <a:p>
            <a:pPr marL="114300" algn="just">
              <a:spcAft>
                <a:spcPts val="600"/>
              </a:spcAft>
            </a:pPr>
            <a:r>
              <a:rPr lang="en-US" dirty="0" err="1">
                <a:latin typeface="Times New Roman"/>
                <a:cs typeface="Times New Roman"/>
              </a:rPr>
              <a:t>Cũng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như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giúp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các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bác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sĩ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đánh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giá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các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bệnh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về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xương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mật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độ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xương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và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tình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trạng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cột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sống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của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bệnh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nhân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>
              <a:cs typeface="Calibri" panose="020F0502020204030204"/>
            </a:endParaRPr>
          </a:p>
          <a:p>
            <a:pPr algn="just"/>
            <a:r>
              <a:rPr lang="en-US" dirty="0" err="1">
                <a:latin typeface="Times New Roman"/>
                <a:cs typeface="Times New Roman"/>
              </a:rPr>
              <a:t>Việc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lắp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ráp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mô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hình</a:t>
            </a:r>
            <a:r>
              <a:rPr lang="en-US" dirty="0">
                <a:latin typeface="Times New Roman"/>
                <a:cs typeface="Times New Roman"/>
              </a:rPr>
              <a:t> 3D </a:t>
            </a:r>
            <a:r>
              <a:rPr lang="en-US" dirty="0" err="1">
                <a:latin typeface="Times New Roman"/>
                <a:cs typeface="Times New Roman"/>
              </a:rPr>
              <a:t>từ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tập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hợp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các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ảnh</a:t>
            </a:r>
            <a:r>
              <a:rPr lang="en-US" dirty="0">
                <a:latin typeface="Times New Roman"/>
                <a:cs typeface="Times New Roman"/>
              </a:rPr>
              <a:t> CT </a:t>
            </a:r>
            <a:r>
              <a:rPr lang="en-US" dirty="0" err="1">
                <a:latin typeface="Times New Roman"/>
                <a:cs typeface="Times New Roman"/>
              </a:rPr>
              <a:t>rất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có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lợi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cho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các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nhân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viên</a:t>
            </a:r>
            <a:r>
              <a:rPr lang="en-US" dirty="0">
                <a:latin typeface="Times New Roman"/>
                <a:cs typeface="Times New Roman"/>
              </a:rPr>
              <a:t> y </a:t>
            </a:r>
            <a:r>
              <a:rPr lang="en-US" dirty="0" err="1">
                <a:latin typeface="Times New Roman"/>
                <a:cs typeface="Times New Roman"/>
              </a:rPr>
              <a:t>tế</a:t>
            </a:r>
            <a:r>
              <a:rPr lang="en-US" dirty="0">
                <a:latin typeface="Times New Roman"/>
                <a:cs typeface="Times New Roman"/>
              </a:rPr>
              <a:t>. </a:t>
            </a:r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46E484B-7469-4B36-80ED-967B0945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132" y="643234"/>
            <a:ext cx="2204915" cy="2624899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3413E4B-144A-4DDF-BD04-C767C365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646" y="3767208"/>
            <a:ext cx="4491887" cy="22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1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aser&#10;&#10;Description automatically generated">
            <a:extLst>
              <a:ext uri="{FF2B5EF4-FFF2-40B4-BE49-F238E27FC236}">
                <a16:creationId xmlns:a16="http://schemas.microsoft.com/office/drawing/2014/main" id="{5B9B24C2-3AF0-4E17-866C-2249AE9A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6951244E-EB43-4313-AD35-0A3FCC02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Giải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pháp</a:t>
            </a:r>
            <a:endParaRPr lang="en-US" sz="400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76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FFA364A-4B3A-422A-9581-4E1BB2672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105" y="4873"/>
            <a:ext cx="5252014" cy="6854213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223EA75-CA0E-4662-B83B-EC4BB8152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6" b="1534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CB6F9-D110-4575-9667-1B06C698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28" y="52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Giải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pháp</a:t>
            </a:r>
            <a:endParaRPr lang="en-US">
              <a:solidFill>
                <a:schemeClr val="accent6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128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223EA75-CA0E-4662-B83B-EC4BB815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6" b="1534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CB6F9-D110-4575-9667-1B06C698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28" y="5264"/>
            <a:ext cx="2698972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Giải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pháp</a:t>
            </a:r>
            <a:endParaRPr lang="en-US">
              <a:solidFill>
                <a:schemeClr val="accent6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8871000A-8D01-41ED-9489-455C34E6E2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5900" y="1343025"/>
          <a:ext cx="8699500" cy="541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7BAA4B7-06D8-4D27-9215-D6640984A92F}"/>
              </a:ext>
            </a:extLst>
          </p:cNvPr>
          <p:cNvSpPr txBox="1">
            <a:spLocks/>
          </p:cNvSpPr>
          <p:nvPr/>
        </p:nvSpPr>
        <p:spPr>
          <a:xfrm>
            <a:off x="3130328" y="5264"/>
            <a:ext cx="68518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i="1" dirty="0" err="1">
                <a:latin typeface="Times New Roman"/>
                <a:cs typeface="Calibri Light"/>
              </a:rPr>
              <a:t>Đọc</a:t>
            </a:r>
            <a:r>
              <a:rPr lang="en-US" sz="3200" i="1" dirty="0">
                <a:latin typeface="Times New Roman"/>
                <a:cs typeface="Calibri Light"/>
              </a:rPr>
              <a:t> </a:t>
            </a:r>
            <a:r>
              <a:rPr lang="en-US" sz="3200" i="1" dirty="0" err="1">
                <a:latin typeface="Times New Roman"/>
                <a:cs typeface="Calibri Light"/>
              </a:rPr>
              <a:t>ảnh</a:t>
            </a:r>
            <a:r>
              <a:rPr lang="en-US" sz="3200" i="1" dirty="0">
                <a:latin typeface="Times New Roman"/>
                <a:cs typeface="Calibri Light"/>
              </a:rPr>
              <a:t> DICOM</a:t>
            </a:r>
          </a:p>
        </p:txBody>
      </p:sp>
    </p:spTree>
    <p:extLst>
      <p:ext uri="{BB962C8B-B14F-4D97-AF65-F5344CB8AC3E}">
        <p14:creationId xmlns:p14="http://schemas.microsoft.com/office/powerpoint/2010/main" val="23313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223EA75-CA0E-4662-B83B-EC4BB815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6" b="1534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CB6F9-D110-4575-9667-1B06C698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28" y="5264"/>
            <a:ext cx="2698972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Giải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pháp</a:t>
            </a:r>
            <a:endParaRPr lang="en-US">
              <a:solidFill>
                <a:schemeClr val="accent6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44EA38E3-D783-4FBA-8205-3F32A47F71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5900" y="1343025"/>
          <a:ext cx="8699500" cy="541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7BAA4B7-06D8-4D27-9215-D6640984A92F}"/>
              </a:ext>
            </a:extLst>
          </p:cNvPr>
          <p:cNvSpPr txBox="1">
            <a:spLocks/>
          </p:cNvSpPr>
          <p:nvPr/>
        </p:nvSpPr>
        <p:spPr>
          <a:xfrm>
            <a:off x="3130328" y="5264"/>
            <a:ext cx="68518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i="1" dirty="0" err="1">
                <a:latin typeface="Times New Roman"/>
                <a:cs typeface="Calibri Light"/>
              </a:rPr>
              <a:t>Áp</a:t>
            </a:r>
            <a:r>
              <a:rPr lang="en-US" sz="3200" i="1" dirty="0">
                <a:latin typeface="Times New Roman"/>
                <a:cs typeface="Calibri Light"/>
              </a:rPr>
              <a:t> </a:t>
            </a:r>
            <a:r>
              <a:rPr lang="en-US" sz="3200" i="1" dirty="0" err="1">
                <a:latin typeface="Times New Roman"/>
                <a:cs typeface="Calibri Light"/>
              </a:rPr>
              <a:t>dụng</a:t>
            </a:r>
            <a:r>
              <a:rPr lang="en-US" sz="3200" i="1" dirty="0">
                <a:latin typeface="Times New Roman"/>
                <a:cs typeface="Calibri Light"/>
              </a:rPr>
              <a:t> </a:t>
            </a:r>
            <a:r>
              <a:rPr lang="en-US" sz="3200" i="1" dirty="0" err="1">
                <a:latin typeface="Times New Roman"/>
                <a:cs typeface="Calibri Light"/>
              </a:rPr>
              <a:t>thuật</a:t>
            </a:r>
            <a:r>
              <a:rPr lang="en-US" sz="3200" i="1" dirty="0">
                <a:latin typeface="Times New Roman"/>
                <a:cs typeface="Calibri Light"/>
              </a:rPr>
              <a:t> </a:t>
            </a:r>
            <a:r>
              <a:rPr lang="en-US" sz="3200" i="1" dirty="0" err="1">
                <a:latin typeface="Times New Roman"/>
                <a:cs typeface="Calibri Light"/>
              </a:rPr>
              <a:t>toán</a:t>
            </a:r>
            <a:r>
              <a:rPr lang="en-US" sz="3200" i="1" dirty="0">
                <a:latin typeface="Times New Roman"/>
                <a:cs typeface="Calibri Light"/>
              </a:rPr>
              <a:t> Marching cubes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E9A20B4A-1497-4768-B572-34B558780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635" y="1927192"/>
            <a:ext cx="8861611" cy="86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9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223EA75-CA0E-4662-B83B-EC4BB815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6" b="1534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CB6F9-D110-4575-9667-1B06C698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28" y="5264"/>
            <a:ext cx="2698972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Giải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Calibri Light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Times New Roman"/>
                <a:cs typeface="Calibri Light"/>
              </a:rPr>
              <a:t>pháp</a:t>
            </a:r>
            <a:endParaRPr lang="en-US">
              <a:solidFill>
                <a:schemeClr val="accent6"/>
              </a:solidFill>
              <a:latin typeface="Times New Roman"/>
              <a:cs typeface="Times New Roman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F448E7-2434-4F90-8C0F-CB210695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230966"/>
            <a:ext cx="8688295" cy="28519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dirty="0" err="1">
                <a:latin typeface="Times New Roman"/>
                <a:ea typeface="+mn-lt"/>
                <a:cs typeface="+mn-lt"/>
              </a:rPr>
              <a:t>Khoảng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trống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nhỏ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nhất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của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các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tọa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độ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tương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ứng</a:t>
            </a:r>
            <a:r>
              <a:rPr lang="en-US" dirty="0">
                <a:latin typeface="Times New Roman"/>
                <a:ea typeface="+mn-lt"/>
                <a:cs typeface="+mn-lt"/>
              </a:rPr>
              <a:t> x, y, z. Ta </a:t>
            </a:r>
            <a:r>
              <a:rPr lang="en-US" dirty="0" err="1">
                <a:latin typeface="Times New Roman"/>
                <a:ea typeface="+mn-lt"/>
                <a:cs typeface="+mn-lt"/>
              </a:rPr>
              <a:t>sẽ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sinh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ra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được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một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hình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lập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phương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Qua </a:t>
            </a:r>
            <a:r>
              <a:rPr lang="en-US" dirty="0" err="1">
                <a:latin typeface="Times New Roman"/>
                <a:ea typeface="+mn-lt"/>
                <a:cs typeface="+mn-lt"/>
              </a:rPr>
              <a:t>tất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cả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điểm</a:t>
            </a:r>
            <a:r>
              <a:rPr lang="en-US" dirty="0">
                <a:latin typeface="Times New Roman"/>
                <a:ea typeface="+mn-lt"/>
                <a:cs typeface="+mn-lt"/>
              </a:rPr>
              <a:t>, </a:t>
            </a:r>
            <a:r>
              <a:rPr lang="en-US" dirty="0" err="1">
                <a:latin typeface="Times New Roman"/>
                <a:ea typeface="+mn-lt"/>
                <a:cs typeface="+mn-lt"/>
              </a:rPr>
              <a:t>sẽ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có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hoặc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không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điểm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ảnh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phù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hợp</a:t>
            </a:r>
            <a:r>
              <a:rPr lang="en-US" dirty="0">
                <a:latin typeface="Times New Roman"/>
                <a:ea typeface="+mn-lt"/>
                <a:cs typeface="+mn-lt"/>
              </a:rPr>
              <a:t> (</a:t>
            </a:r>
            <a:r>
              <a:rPr lang="en-US" dirty="0" err="1">
                <a:latin typeface="Times New Roman"/>
                <a:ea typeface="+mn-lt"/>
                <a:cs typeface="+mn-lt"/>
              </a:rPr>
              <a:t>lọc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với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chỉ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số</a:t>
            </a:r>
            <a:r>
              <a:rPr lang="en-US" dirty="0">
                <a:latin typeface="Times New Roman"/>
                <a:ea typeface="+mn-lt"/>
                <a:cs typeface="+mn-lt"/>
              </a:rPr>
              <a:t> Hounsfield </a:t>
            </a:r>
            <a:r>
              <a:rPr lang="en-US" dirty="0" err="1">
                <a:latin typeface="Times New Roman"/>
                <a:ea typeface="+mn-lt"/>
                <a:cs typeface="+mn-lt"/>
              </a:rPr>
              <a:t>hoặc</a:t>
            </a:r>
            <a:r>
              <a:rPr lang="en-US" dirty="0">
                <a:latin typeface="Times New Roman"/>
                <a:ea typeface="+mn-lt"/>
                <a:cs typeface="+mn-lt"/>
              </a:rPr>
              <a:t> thang </a:t>
            </a:r>
            <a:r>
              <a:rPr lang="en-US" dirty="0" err="1">
                <a:latin typeface="Times New Roman"/>
                <a:ea typeface="+mn-lt"/>
                <a:cs typeface="+mn-lt"/>
              </a:rPr>
              <a:t>xám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tương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ứng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với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mô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cơ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quan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muốn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chiết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suất</a:t>
            </a:r>
            <a:r>
              <a:rPr lang="en-US" dirty="0">
                <a:latin typeface="Times New Roman"/>
                <a:ea typeface="+mn-lt"/>
                <a:cs typeface="+mn-lt"/>
              </a:rPr>
              <a:t>) </a:t>
            </a:r>
            <a:r>
              <a:rPr lang="en-US" dirty="0" err="1">
                <a:latin typeface="Times New Roman"/>
                <a:ea typeface="+mn-lt"/>
                <a:cs typeface="+mn-lt"/>
              </a:rPr>
              <a:t>sẽ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có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tương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ứng</a:t>
            </a:r>
            <a:r>
              <a:rPr lang="en-US" dirty="0">
                <a:latin typeface="Times New Roman"/>
                <a:ea typeface="+mn-lt"/>
                <a:cs typeface="+mn-lt"/>
              </a:rPr>
              <a:t> 255 </a:t>
            </a:r>
            <a:r>
              <a:rPr lang="en-US" dirty="0" err="1">
                <a:latin typeface="Times New Roman"/>
                <a:ea typeface="+mn-lt"/>
                <a:cs typeface="+mn-lt"/>
              </a:rPr>
              <a:t>trường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hợp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endParaRPr lang="en-US" dirty="0">
              <a:latin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latin typeface="Times New Roman"/>
              <a:cs typeface="Calibri" panose="020F0502020204030204"/>
            </a:endParaRPr>
          </a:p>
          <a:p>
            <a:pPr algn="just"/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BAA4B7-06D8-4D27-9215-D6640984A92F}"/>
              </a:ext>
            </a:extLst>
          </p:cNvPr>
          <p:cNvSpPr txBox="1">
            <a:spLocks/>
          </p:cNvSpPr>
          <p:nvPr/>
        </p:nvSpPr>
        <p:spPr>
          <a:xfrm>
            <a:off x="3130328" y="5264"/>
            <a:ext cx="68518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i="1" dirty="0" err="1">
                <a:latin typeface="Times New Roman"/>
                <a:cs typeface="Calibri Light"/>
              </a:rPr>
              <a:t>Giới</a:t>
            </a:r>
            <a:r>
              <a:rPr lang="en-US" sz="3200" i="1" dirty="0">
                <a:latin typeface="Times New Roman"/>
                <a:cs typeface="Calibri Light"/>
              </a:rPr>
              <a:t> </a:t>
            </a:r>
            <a:r>
              <a:rPr lang="en-US" sz="3200" i="1" dirty="0" err="1">
                <a:latin typeface="Times New Roman"/>
                <a:cs typeface="Calibri Light"/>
              </a:rPr>
              <a:t>thiệu</a:t>
            </a:r>
            <a:r>
              <a:rPr lang="en-US" sz="3200" i="1" dirty="0">
                <a:latin typeface="Times New Roman"/>
                <a:cs typeface="Calibri Light"/>
              </a:rPr>
              <a:t> </a:t>
            </a:r>
            <a:r>
              <a:rPr lang="en-US" sz="3200" i="1" dirty="0" err="1">
                <a:latin typeface="Times New Roman"/>
                <a:cs typeface="Calibri Light"/>
              </a:rPr>
              <a:t>thuật</a:t>
            </a:r>
            <a:r>
              <a:rPr lang="en-US" sz="3200" i="1" dirty="0">
                <a:latin typeface="Times New Roman"/>
                <a:cs typeface="Calibri Light"/>
              </a:rPr>
              <a:t> </a:t>
            </a:r>
            <a:r>
              <a:rPr lang="en-US" sz="3200" i="1" dirty="0" err="1">
                <a:latin typeface="Times New Roman"/>
                <a:cs typeface="Calibri Light"/>
              </a:rPr>
              <a:t>toán</a:t>
            </a:r>
            <a:r>
              <a:rPr lang="en-US" sz="3200" i="1" dirty="0">
                <a:latin typeface="Times New Roman"/>
                <a:cs typeface="Calibri Light"/>
              </a:rPr>
              <a:t> Marching cubes</a:t>
            </a:r>
          </a:p>
        </p:txBody>
      </p:sp>
      <p:pic>
        <p:nvPicPr>
          <p:cNvPr id="4" name="Picture 7" descr="Shape, polygon&#10;&#10;Description automatically generated">
            <a:extLst>
              <a:ext uri="{FF2B5EF4-FFF2-40B4-BE49-F238E27FC236}">
                <a16:creationId xmlns:a16="http://schemas.microsoft.com/office/drawing/2014/main" id="{638C0D73-3B1F-4FFD-A923-92DA2472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29" y="4023096"/>
            <a:ext cx="6463553" cy="24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4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NIÊN LUẬN CƠ SỞ  NGÀNH KHOA HỌC MÁY TÍNH</vt:lpstr>
      <vt:lpstr>Nội dung chính</vt:lpstr>
      <vt:lpstr>Vấn đề nghiên cứu</vt:lpstr>
      <vt:lpstr>Vấn đề nghiên cứu</vt:lpstr>
      <vt:lpstr>Giải pháp</vt:lpstr>
      <vt:lpstr>Giải pháp</vt:lpstr>
      <vt:lpstr>Giải pháp</vt:lpstr>
      <vt:lpstr>Giải pháp</vt:lpstr>
      <vt:lpstr>Giải pháp</vt:lpstr>
      <vt:lpstr>Giải pháp</vt:lpstr>
      <vt:lpstr>Kết quả đạt được</vt:lpstr>
      <vt:lpstr>Kết quả đạt được</vt:lpstr>
      <vt:lpstr>Kết quả đạt được</vt:lpstr>
      <vt:lpstr>Kết luận và hướng phát triển</vt:lpstr>
      <vt:lpstr>Hướng phát 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503</cp:revision>
  <dcterms:created xsi:type="dcterms:W3CDTF">2021-12-14T17:36:17Z</dcterms:created>
  <dcterms:modified xsi:type="dcterms:W3CDTF">2021-12-19T08:00:18Z</dcterms:modified>
</cp:coreProperties>
</file>